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8" r:id="rId3"/>
    <p:sldId id="259" r:id="rId4"/>
    <p:sldId id="260" r:id="rId5"/>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file:///C:\Documents and Settings\Administrator\&#26700;&#38754;\&#27743;&#35199;&#29289;&#29702;(JK)\N379.TIF" TargetMode="External"/><Relationship Id="rId3" Type="http://schemas.openxmlformats.org/officeDocument/2006/relationships/image" Target="../media/image10.png"/><Relationship Id="rId2" Type="http://schemas.openxmlformats.org/officeDocument/2006/relationships/image" Target="../media/image3.tiff"/><Relationship Id="rId1" Type="http://schemas.openxmlformats.org/officeDocument/2006/relationships/image" Target="../media/image1.tiff"/></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380.TIF" TargetMode="Externa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N380B.TIF" TargetMode="External"/><Relationship Id="rId2" Type="http://schemas.openxmlformats.org/officeDocument/2006/relationships/image" Target="../media/image12.png"/><Relationship Id="rId1" Type="http://schemas.openxmlformats.org/officeDocument/2006/relationships/image" Target="../media/image4.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tiff"/></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N380AC.TIF" TargetMode="External"/><Relationship Id="rId2" Type="http://schemas.openxmlformats.org/officeDocument/2006/relationships/image" Target="../media/image13.png"/><Relationship Id="rId1" Type="http://schemas.openxmlformats.org/officeDocument/2006/relationships/image" Target="../media/image4.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381.TIF" TargetMode="Externa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4.xml"/><Relationship Id="rId6" Type="http://schemas.openxmlformats.org/officeDocument/2006/relationships/slide" Target="slide7.xml"/><Relationship Id="rId5" Type="http://schemas.openxmlformats.org/officeDocument/2006/relationships/tags" Target="../tags/tag3.xml"/><Relationship Id="rId4" Type="http://schemas.openxmlformats.org/officeDocument/2006/relationships/slide" Target="slide10.xml"/><Relationship Id="rId3" Type="http://schemas.openxmlformats.org/officeDocument/2006/relationships/image" Target="../media/image1.png"/><Relationship Id="rId2" Type="http://schemas.openxmlformats.org/officeDocument/2006/relationships/tags" Target="../tags/tag2.xml"/><Relationship Id="rId1" Type="http://schemas.openxmlformats.org/officeDocument/2006/relationships/slide" Target="slide3.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media/image2.png"/><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4.xml.rels><?xml version="1.0" encoding="UTF-8" standalone="yes"?>
<Relationships xmlns="http://schemas.openxmlformats.org/package/2006/relationships"><Relationship Id="rId9" Type="http://schemas.openxmlformats.org/officeDocument/2006/relationships/image" Target="file:///C:\Documents and Settings\Administrator\&#26700;&#38754;\&#27743;&#35199;&#29289;&#29702;(JK)\N375.TIF" TargetMode="External"/><Relationship Id="rId8" Type="http://schemas.openxmlformats.org/officeDocument/2006/relationships/image" Target="../media/image6.png"/><Relationship Id="rId7" Type="http://schemas.openxmlformats.org/officeDocument/2006/relationships/image" Target="file:///C:\Documents and Settings\Administrator\&#26700;&#38754;\&#27743;&#35199;&#29289;&#29702;(JK)\N374.TIF" TargetMode="External"/><Relationship Id="rId6" Type="http://schemas.openxmlformats.org/officeDocument/2006/relationships/image" Target="../media/image5.png"/><Relationship Id="rId5" Type="http://schemas.openxmlformats.org/officeDocument/2006/relationships/image" Target="file:///C:\Documents and Settings\Administrator\&#26700;&#38754;\&#27743;&#35199;&#29289;&#29702;(JK)\N373.TIF" TargetMode="External"/><Relationship Id="rId4" Type="http://schemas.openxmlformats.org/officeDocument/2006/relationships/image" Target="../media/image4.png"/><Relationship Id="rId3" Type="http://schemas.openxmlformats.org/officeDocument/2006/relationships/image" Target="file:///C:\Documents and Settings\Administrator\&#26700;&#38754;\&#27743;&#35199;&#29289;&#29702;(JK)\N372.TIF" TargetMode="External"/><Relationship Id="rId2" Type="http://schemas.openxmlformats.org/officeDocument/2006/relationships/image" Target="../media/image3.png"/><Relationship Id="rId10" Type="http://schemas.openxmlformats.org/officeDocument/2006/relationships/slideLayout" Target="../slideLayouts/slideLayout7.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tiff"/></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N376.TIF" TargetMode="External"/><Relationship Id="rId2" Type="http://schemas.openxmlformats.org/officeDocument/2006/relationships/image" Target="../media/image7.png"/><Relationship Id="rId1" Type="http://schemas.openxmlformats.org/officeDocument/2006/relationships/image" Target="../media/image2.tiff"/></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377.TIF" TargetMode="Externa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378.TIF" TargetMode="Externa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矩形 103"/>
          <p:cNvSpPr/>
          <p:nvPr/>
        </p:nvSpPr>
        <p:spPr>
          <a:xfrm>
            <a:off x="1291590" y="2171700"/>
            <a:ext cx="1003554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第12讲　内能　 内能的利用</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2" name="矩形 1"/>
          <p:cNvSpPr/>
          <p:nvPr/>
        </p:nvSpPr>
        <p:spPr>
          <a:xfrm>
            <a:off x="1978025" y="3613150"/>
            <a:ext cx="8688705"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a:t>
            </a:r>
            <a:r>
              <a:rPr lang="en-US" alt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2  </a:t>
            </a: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热机及能量转化</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551041" y="1018540"/>
            <a:ext cx="11087035" cy="645159"/>
            <a:chOff x="985" y="1190"/>
            <a:chExt cx="17545" cy="1018"/>
          </a:xfrm>
        </p:grpSpPr>
        <p:pic>
          <p:nvPicPr>
            <p:cNvPr id="18441" name="图片 1" descr="一级标"/>
            <p:cNvPicPr>
              <a:picLocks noChangeAspect="1"/>
            </p:cNvPicPr>
            <p:nvPr/>
          </p:nvPicPr>
          <p:blipFill>
            <a:blip r:embed="rId1"/>
            <a:srcRect l="14198" t="-2712" r="11515" b="-4127"/>
            <a:stretch>
              <a:fillRect/>
            </a:stretch>
          </p:blipFill>
          <p:spPr>
            <a:xfrm>
              <a:off x="985" y="1244"/>
              <a:ext cx="17545" cy="908"/>
            </a:xfrm>
            <a:prstGeom prst="rect">
              <a:avLst/>
            </a:prstGeom>
            <a:noFill/>
            <a:ln w="9525">
              <a:noFill/>
            </a:ln>
          </p:spPr>
        </p:pic>
        <p:sp>
          <p:nvSpPr>
            <p:cNvPr id="18442" name="文本框 10"/>
            <p:cNvSpPr txBox="1"/>
            <p:nvPr/>
          </p:nvSpPr>
          <p:spPr>
            <a:xfrm>
              <a:off x="5630" y="1190"/>
              <a:ext cx="7705"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江西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r>
                <a:rPr lang="zh-CN" altLang="en-US" sz="3600" b="1">
                  <a:latin typeface="Times New Roman" panose="02020603050405020304" pitchFamily="18" charset="0"/>
                  <a:ea typeface="黑体" panose="02010609060101010101" pitchFamily="49" charset="-122"/>
                  <a:cs typeface="Times New Roman" panose="02020603050405020304" pitchFamily="18" charset="0"/>
                  <a:sym typeface="+mn-ea"/>
                </a:rPr>
                <a:t>面对面</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12" name="组合 11"/>
          <p:cNvGrpSpPr/>
          <p:nvPr/>
        </p:nvGrpSpPr>
        <p:grpSpPr>
          <a:xfrm>
            <a:off x="636905" y="2051685"/>
            <a:ext cx="7159625" cy="521970"/>
            <a:chOff x="894" y="3246"/>
            <a:chExt cx="11275" cy="822"/>
          </a:xfrm>
        </p:grpSpPr>
        <p:sp>
          <p:nvSpPr>
            <p:cNvPr id="13" name="文本框 4"/>
            <p:cNvSpPr txBox="1"/>
            <p:nvPr/>
          </p:nvSpPr>
          <p:spPr>
            <a:xfrm>
              <a:off x="3894" y="3246"/>
              <a:ext cx="8275"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热机的相关判断</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2019.13，2017.12</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1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548005" y="2726055"/>
            <a:ext cx="10963275"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1. </a:t>
            </a:r>
            <a:r>
              <a:rPr lang="en-US" sz="2400">
                <a:latin typeface="Times New Roman" panose="02020603050405020304" pitchFamily="18" charset="0"/>
                <a:cs typeface="楷体_GB2312" charset="0"/>
              </a:rPr>
              <a:t>(</a:t>
            </a:r>
            <a:r>
              <a:rPr lang="en-US" sz="2400">
                <a:latin typeface="Times New Roman" panose="02020603050405020304" pitchFamily="18" charset="0"/>
                <a:cs typeface="楷体_GB2312" charset="0"/>
              </a:rPr>
              <a:t>2019</a:t>
            </a:r>
            <a:r>
              <a:rPr lang="zh-CN" sz="2400">
                <a:cs typeface="楷体_GB2312" charset="0"/>
              </a:rPr>
              <a:t>江西</a:t>
            </a:r>
            <a:r>
              <a:rPr lang="en-US" sz="2400">
                <a:latin typeface="Times New Roman" panose="02020603050405020304" pitchFamily="18" charset="0"/>
                <a:cs typeface="楷体_GB2312" charset="0"/>
              </a:rPr>
              <a:t>13</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a:t>
            </a:r>
            <a:r>
              <a:rPr lang="zh-CN" sz="2400">
                <a:latin typeface="Times New Roman" panose="02020603050405020304" pitchFamily="18" charset="0"/>
                <a:ea typeface="宋体" panose="02010600030101010101" pitchFamily="2" charset="-122"/>
              </a:rPr>
              <a:t>所示，是小普同学跟爷爷学习气功的四个基本动作．</a:t>
            </a:r>
            <a:r>
              <a:rPr lang="zh-CN" sz="2400">
                <a:ea typeface="宋体" panose="02010600030101010101" pitchFamily="2" charset="-122"/>
              </a:rPr>
              <a:t>由此他联想到热机的四个冲程</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以下与做功冲程最相似的是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1762" descr="C:\Documents and Settings\Administrator\桌面\江西物理(JK)\N379.TIF"/>
          <p:cNvPicPr>
            <a:picLocks noChangeAspect="1"/>
          </p:cNvPicPr>
          <p:nvPr/>
        </p:nvPicPr>
        <p:blipFill>
          <a:blip r:embed="rId3" r:link="rId4"/>
          <a:stretch>
            <a:fillRect/>
          </a:stretch>
        </p:blipFill>
        <p:spPr>
          <a:xfrm>
            <a:off x="2655570" y="4120515"/>
            <a:ext cx="6799580" cy="1621155"/>
          </a:xfrm>
          <a:prstGeom prst="rect">
            <a:avLst/>
          </a:prstGeom>
          <a:noFill/>
          <a:ln w="9525">
            <a:noFill/>
          </a:ln>
        </p:spPr>
      </p:pic>
      <p:sp>
        <p:nvSpPr>
          <p:cNvPr id="3" name="文本框 2"/>
          <p:cNvSpPr txBox="1"/>
          <p:nvPr/>
        </p:nvSpPr>
        <p:spPr>
          <a:xfrm>
            <a:off x="8453120" y="3464560"/>
            <a:ext cx="41783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20725" y="1161415"/>
            <a:ext cx="10634980"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2. </a:t>
            </a:r>
            <a:r>
              <a:rPr lang="en-US" sz="2400">
                <a:latin typeface="Times New Roman" panose="02020603050405020304" pitchFamily="18" charset="0"/>
                <a:cs typeface="楷体_GB2312" charset="0"/>
              </a:rPr>
              <a:t>(</a:t>
            </a:r>
            <a:r>
              <a:rPr lang="en-US" sz="2400">
                <a:latin typeface="Times New Roman" panose="02020603050405020304" pitchFamily="18" charset="0"/>
                <a:cs typeface="楷体_GB2312" charset="0"/>
              </a:rPr>
              <a:t>2014</a:t>
            </a:r>
            <a:r>
              <a:rPr lang="zh-CN" sz="2400">
                <a:cs typeface="楷体_GB2312" charset="0"/>
              </a:rPr>
              <a:t>南昌</a:t>
            </a:r>
            <a:r>
              <a:rPr lang="en-US" sz="2400">
                <a:latin typeface="Times New Roman" panose="02020603050405020304" pitchFamily="18" charset="0"/>
                <a:cs typeface="楷体_GB2312" charset="0"/>
              </a:rPr>
              <a:t>3</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现代汽车的发动机一般都是四冲程内燃机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其四个冲程如图所示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其中做功冲程是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1761" descr="C:\Documents and Settings\Administrator\桌面\江西物理(JK)\N380.TIF"/>
          <p:cNvPicPr>
            <a:picLocks noChangeAspect="1"/>
          </p:cNvPicPr>
          <p:nvPr/>
        </p:nvPicPr>
        <p:blipFill>
          <a:blip r:embed="rId1" r:link="rId2"/>
          <a:stretch>
            <a:fillRect/>
          </a:stretch>
        </p:blipFill>
        <p:spPr>
          <a:xfrm>
            <a:off x="2448560" y="2572385"/>
            <a:ext cx="7153275" cy="3239770"/>
          </a:xfrm>
          <a:prstGeom prst="rect">
            <a:avLst/>
          </a:prstGeom>
          <a:noFill/>
          <a:ln w="9525">
            <a:noFill/>
          </a:ln>
        </p:spPr>
      </p:pic>
      <p:sp>
        <p:nvSpPr>
          <p:cNvPr id="3" name="文本框 2"/>
          <p:cNvSpPr txBox="1"/>
          <p:nvPr/>
        </p:nvSpPr>
        <p:spPr>
          <a:xfrm>
            <a:off x="4318000" y="1899920"/>
            <a:ext cx="45402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B</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85190" y="1830070"/>
            <a:ext cx="10398760" cy="341503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3. </a:t>
            </a:r>
            <a:r>
              <a:rPr lang="en-US" sz="2400">
                <a:latin typeface="Times New Roman" panose="02020603050405020304" pitchFamily="18" charset="0"/>
                <a:cs typeface="楷体_GB2312" charset="0"/>
              </a:rPr>
              <a:t>(</a:t>
            </a:r>
            <a:r>
              <a:rPr lang="en-US" sz="2400">
                <a:latin typeface="Times New Roman" panose="02020603050405020304" pitchFamily="18" charset="0"/>
                <a:cs typeface="楷体_GB2312" charset="0"/>
              </a:rPr>
              <a:t>2017</a:t>
            </a:r>
            <a:r>
              <a:rPr lang="zh-CN" sz="2400">
                <a:cs typeface="楷体_GB2312" charset="0"/>
              </a:rPr>
              <a:t>江西</a:t>
            </a:r>
            <a:r>
              <a:rPr lang="en-US" sz="2400">
                <a:latin typeface="Times New Roman" panose="02020603050405020304" pitchFamily="18" charset="0"/>
                <a:cs typeface="楷体_GB2312" charset="0"/>
              </a:rPr>
              <a:t>12</a:t>
            </a:r>
            <a:r>
              <a:rPr lang="zh-CN" sz="2400">
                <a:cs typeface="楷体_GB2312" charset="0"/>
              </a:rPr>
              <a:t>题</a:t>
            </a:r>
            <a:r>
              <a:rPr lang="en-US" sz="2400">
                <a:latin typeface="Times New Roman" panose="02020603050405020304" pitchFamily="18" charset="0"/>
                <a:cs typeface="楷体_GB2312" charset="0"/>
              </a:rPr>
              <a:t>3</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在汽油机的做功冲程中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高温、高压的燃气推动活塞运动做功</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则下列说法中正确的是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Times New Roman" panose="02020603050405020304" pitchFamily="18" charset="0"/>
              </a:rPr>
              <a:t>A. </a:t>
            </a:r>
            <a:r>
              <a:rPr lang="zh-CN" sz="2400">
                <a:ea typeface="宋体" panose="02010600030101010101" pitchFamily="2" charset="-122"/>
              </a:rPr>
              <a:t>燃气的内能减少</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温度升高</a:t>
            </a:r>
            <a:r>
              <a:rPr lang="en-US" sz="2400">
                <a:latin typeface="Times New Roman" panose="02020603050405020304" pitchFamily="18" charset="0"/>
                <a:cs typeface="Times New Roman" panose="02020603050405020304" pitchFamily="18" charset="0"/>
              </a:rPr>
              <a:t>B. </a:t>
            </a:r>
            <a:r>
              <a:rPr lang="zh-CN" sz="2400">
                <a:ea typeface="宋体" panose="02010600030101010101" pitchFamily="2" charset="-122"/>
              </a:rPr>
              <a:t>燃气的内能增加</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温度升高</a:t>
            </a:r>
            <a:r>
              <a:rPr lang="en-US" sz="2400">
                <a:latin typeface="Times New Roman" panose="02020603050405020304" pitchFamily="18" charset="0"/>
                <a:cs typeface="Times New Roman" panose="02020603050405020304" pitchFamily="18" charset="0"/>
              </a:rPr>
              <a:t>C. </a:t>
            </a:r>
            <a:r>
              <a:rPr lang="zh-CN" sz="2400">
                <a:ea typeface="宋体" panose="02010600030101010101" pitchFamily="2" charset="-122"/>
              </a:rPr>
              <a:t>燃气的内能减少</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温度降低</a:t>
            </a:r>
            <a:r>
              <a:rPr lang="en-US" sz="2400">
                <a:latin typeface="Times New Roman" panose="02020603050405020304" pitchFamily="18" charset="0"/>
                <a:cs typeface="Times New Roman" panose="02020603050405020304" pitchFamily="18" charset="0"/>
              </a:rPr>
              <a:t>D. </a:t>
            </a:r>
            <a:r>
              <a:rPr lang="zh-CN" sz="2400">
                <a:ea typeface="宋体" panose="02010600030101010101" pitchFamily="2" charset="-122"/>
              </a:rPr>
              <a:t>燃气的内能增加</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温度降低</a:t>
            </a:r>
            <a:endParaRPr lang="zh-CN" altLang="en-US" sz="2400"/>
          </a:p>
        </p:txBody>
      </p:sp>
      <p:sp>
        <p:nvSpPr>
          <p:cNvPr id="2" name="文本框 1"/>
          <p:cNvSpPr txBox="1"/>
          <p:nvPr/>
        </p:nvSpPr>
        <p:spPr>
          <a:xfrm>
            <a:off x="5403215" y="2552700"/>
            <a:ext cx="47244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29640" y="106616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891540" y="1553210"/>
            <a:ext cx="10499090"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4. </a:t>
            </a:r>
            <a:r>
              <a:rPr lang="zh-CN" sz="2400">
                <a:ea typeface="宋体" panose="02010600030101010101" pitchFamily="2" charset="-122"/>
              </a:rPr>
              <a:t>如图四幅图片分别表示四冲程内燃机的四个冲程</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它们正确的工作循环</a:t>
            </a:r>
            <a:r>
              <a:rPr lang="zh-CN" sz="2400">
                <a:latin typeface="Times New Roman" panose="02020603050405020304" pitchFamily="18" charset="0"/>
                <a:ea typeface="宋体" panose="02010600030101010101" pitchFamily="2" charset="-122"/>
              </a:rPr>
              <a:t>是</a:t>
            </a:r>
            <a:r>
              <a:rPr lang="en-US" sz="2400">
                <a:latin typeface="Times New Roman" panose="02020603050405020304" pitchFamily="18" charset="0"/>
                <a:ea typeface="宋体" panose="02010600030101010101" pitchFamily="2" charset="-122"/>
              </a:rPr>
              <a:t>_____</a:t>
            </a:r>
            <a:r>
              <a:rPr lang="en-US" sz="2400">
                <a:latin typeface="Times New Roman" panose="02020603050405020304" pitchFamily="18" charset="0"/>
                <a:ea typeface="宋体" panose="02010600030101010101" pitchFamily="2" charset="-122"/>
                <a:sym typeface="+mn-ea"/>
              </a:rPr>
              <a:t>_________</a:t>
            </a:r>
            <a:r>
              <a:rPr lang="en-US" sz="2400">
                <a:latin typeface="Times New Roman" panose="02020603050405020304" pitchFamily="18" charset="0"/>
                <a:ea typeface="宋体" panose="02010600030101010101" pitchFamily="2" charset="-122"/>
              </a:rPr>
              <a:t>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其中将机械能转化为内能的冲程是</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均填序号</a:t>
            </a:r>
            <a:r>
              <a:rPr lang="en-US" sz="2400">
                <a:latin typeface="Times New Roman" panose="02020603050405020304" pitchFamily="18" charset="0"/>
                <a:ea typeface="宋体" panose="02010600030101010101" pitchFamily="2" charset="-122"/>
              </a:rPr>
              <a:t>)</a:t>
            </a:r>
            <a:endParaRPr lang="zh-CN" altLang="en-US" sz="2400"/>
          </a:p>
        </p:txBody>
      </p:sp>
      <p:pic>
        <p:nvPicPr>
          <p:cNvPr id="3" name="图片 -2147481759" descr="C:\Documents and Settings\Administrator\桌面\江西物理(JK)\N380B.TIF"/>
          <p:cNvPicPr>
            <a:picLocks noChangeAspect="1"/>
          </p:cNvPicPr>
          <p:nvPr/>
        </p:nvPicPr>
        <p:blipFill>
          <a:blip r:embed="rId2" r:link="rId3"/>
          <a:stretch>
            <a:fillRect/>
          </a:stretch>
        </p:blipFill>
        <p:spPr>
          <a:xfrm>
            <a:off x="2856865" y="2813685"/>
            <a:ext cx="6569075" cy="2988945"/>
          </a:xfrm>
          <a:prstGeom prst="rect">
            <a:avLst/>
          </a:prstGeom>
          <a:noFill/>
          <a:ln w="9525">
            <a:noFill/>
          </a:ln>
        </p:spPr>
      </p:pic>
      <p:sp>
        <p:nvSpPr>
          <p:cNvPr id="6" name="文本框 5"/>
          <p:cNvSpPr txBox="1"/>
          <p:nvPr/>
        </p:nvSpPr>
        <p:spPr>
          <a:xfrm>
            <a:off x="5839460" y="5937885"/>
            <a:ext cx="1036320"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4</a:t>
            </a:r>
            <a:r>
              <a:rPr lang="zh-CN" b="0">
                <a:cs typeface="楷体_GB2312" charset="0"/>
              </a:rPr>
              <a:t>题图</a:t>
            </a:r>
            <a:endParaRPr lang="zh-CN" altLang="en-US"/>
          </a:p>
        </p:txBody>
      </p:sp>
      <p:sp>
        <p:nvSpPr>
          <p:cNvPr id="7" name="文本框 6"/>
          <p:cNvSpPr txBox="1"/>
          <p:nvPr/>
        </p:nvSpPr>
        <p:spPr>
          <a:xfrm>
            <a:off x="1017905" y="2208530"/>
            <a:ext cx="24657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丙、甲、乙、丁</a:t>
            </a:r>
            <a:endParaRPr lang="zh-CN" altLang="en-US" sz="2400" b="0">
              <a:solidFill>
                <a:srgbClr val="FF0000"/>
              </a:solidFill>
              <a:ea typeface="宋体" panose="02010600030101010101" pitchFamily="2" charset="-122"/>
            </a:endParaRPr>
          </a:p>
        </p:txBody>
      </p:sp>
      <p:sp>
        <p:nvSpPr>
          <p:cNvPr id="8" name="文本框 7"/>
          <p:cNvSpPr txBox="1"/>
          <p:nvPr/>
        </p:nvSpPr>
        <p:spPr>
          <a:xfrm>
            <a:off x="8555990" y="2208530"/>
            <a:ext cx="4921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甲</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08710" y="1833245"/>
            <a:ext cx="10407650" cy="341503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5. </a:t>
            </a:r>
            <a:r>
              <a:rPr lang="zh-CN" sz="2400">
                <a:ea typeface="宋体" panose="02010600030101010101" pitchFamily="2" charset="-122"/>
              </a:rPr>
              <a:t>影片</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流浪地球</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开启了中国科幻元年</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其中</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点燃木星</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将地球推开</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相当于内燃机的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sz="2400">
              <a:ea typeface="宋体" panose="02010600030101010101" pitchFamily="2" charset="-122"/>
            </a:endParaRPr>
          </a:p>
          <a:p>
            <a:pPr indent="0" fontAlgn="auto">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吸气冲程  </a:t>
            </a:r>
            <a:endParaRPr lang="zh-CN" sz="2400">
              <a:ea typeface="宋体" panose="02010600030101010101" pitchFamily="2" charset="-122"/>
            </a:endParaRPr>
          </a:p>
          <a:p>
            <a:pPr indent="0" fontAlgn="auto">
              <a:lnSpc>
                <a:spcPct val="150000"/>
              </a:lnSpc>
            </a:pP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压缩冲程</a:t>
            </a:r>
            <a:r>
              <a:rPr lang="en-US" sz="2400">
                <a:latin typeface="Times New Roman" panose="02020603050405020304" pitchFamily="18" charset="0"/>
                <a:cs typeface="Times New Roman" panose="02020603050405020304" pitchFamily="18" charset="0"/>
              </a:rPr>
              <a:t>C. </a:t>
            </a:r>
            <a:r>
              <a:rPr lang="zh-CN" sz="2400">
                <a:ea typeface="宋体" panose="02010600030101010101" pitchFamily="2" charset="-122"/>
              </a:rPr>
              <a:t>做功冲程</a:t>
            </a:r>
            <a:r>
              <a:rPr lang="en-US" sz="2400">
                <a:latin typeface="Times New Roman" panose="02020603050405020304" pitchFamily="18" charset="0"/>
                <a:ea typeface="宋体" panose="02010600030101010101" pitchFamily="2" charset="-122"/>
              </a:rPr>
              <a:t>  </a:t>
            </a:r>
            <a:endParaRPr lang="en-US" sz="2400">
              <a:latin typeface="Times New Roman" panose="02020603050405020304" pitchFamily="18" charset="0"/>
              <a:ea typeface="宋体" panose="02010600030101010101" pitchFamily="2" charset="-122"/>
            </a:endParaRPr>
          </a:p>
          <a:p>
            <a:pPr indent="0" fontAlgn="auto">
              <a:lnSpc>
                <a:spcPct val="150000"/>
              </a:lnSpc>
            </a:pP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排</a:t>
            </a:r>
            <a:r>
              <a:rPr lang="zh-CN" sz="2400">
                <a:latin typeface="Times New Roman" panose="02020603050405020304" pitchFamily="18" charset="0"/>
                <a:ea typeface="宋体" panose="02010600030101010101" pitchFamily="2" charset="-122"/>
              </a:rPr>
              <a:t>气冲程</a:t>
            </a:r>
            <a:endParaRPr lang="zh-CN" altLang="en-US" sz="2400"/>
          </a:p>
        </p:txBody>
      </p:sp>
      <p:sp>
        <p:nvSpPr>
          <p:cNvPr id="2" name="文本框 1"/>
          <p:cNvSpPr txBox="1"/>
          <p:nvPr/>
        </p:nvSpPr>
        <p:spPr>
          <a:xfrm>
            <a:off x="3549650" y="2555875"/>
            <a:ext cx="55435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982980" y="2264410"/>
            <a:ext cx="4626610" cy="521970"/>
            <a:chOff x="894" y="3246"/>
            <a:chExt cx="7286" cy="822"/>
          </a:xfrm>
        </p:grpSpPr>
        <p:sp>
          <p:nvSpPr>
            <p:cNvPr id="13" name="文本框 4"/>
            <p:cNvSpPr txBox="1"/>
            <p:nvPr/>
          </p:nvSpPr>
          <p:spPr>
            <a:xfrm>
              <a:off x="3894" y="3246"/>
              <a:ext cx="4286"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能量转化</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2014.5</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881380" y="3068320"/>
            <a:ext cx="10581005" cy="175323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6. </a:t>
            </a:r>
            <a:r>
              <a:rPr lang="en-US" sz="2400">
                <a:latin typeface="Times New Roman" panose="02020603050405020304" pitchFamily="18" charset="0"/>
                <a:cs typeface="楷体_GB2312" charset="0"/>
              </a:rPr>
              <a:t>(</a:t>
            </a:r>
            <a:r>
              <a:rPr lang="en-US" sz="2400">
                <a:latin typeface="Times New Roman" panose="02020603050405020304" pitchFamily="18" charset="0"/>
                <a:cs typeface="楷体_GB2312" charset="0"/>
              </a:rPr>
              <a:t>2014</a:t>
            </a:r>
            <a:r>
              <a:rPr lang="zh-CN" sz="2400">
                <a:cs typeface="楷体_GB2312" charset="0"/>
              </a:rPr>
              <a:t>江西</a:t>
            </a:r>
            <a:r>
              <a:rPr lang="en-US" sz="2400">
                <a:latin typeface="Times New Roman" panose="02020603050405020304" pitchFamily="18" charset="0"/>
                <a:cs typeface="楷体_GB2312" charset="0"/>
              </a:rPr>
              <a:t>5</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能量守恒定律：能量既不会凭空消灭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也不会凭空产生</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它只会从一种形式</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为其他形式</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或者从一个物体</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到其他物体</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在这些变化过程中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能量的总量保持不变．</a:t>
            </a:r>
            <a:endParaRPr lang="zh-CN" altLang="en-US" sz="2400"/>
          </a:p>
        </p:txBody>
      </p:sp>
      <p:sp>
        <p:nvSpPr>
          <p:cNvPr id="2" name="文本框 1"/>
          <p:cNvSpPr txBox="1"/>
          <p:nvPr/>
        </p:nvSpPr>
        <p:spPr>
          <a:xfrm>
            <a:off x="3507105" y="3740150"/>
            <a:ext cx="8274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转化</a:t>
            </a:r>
            <a:endParaRPr lang="zh-CN" altLang="en-US" sz="2400" b="0">
              <a:solidFill>
                <a:srgbClr val="FF0000"/>
              </a:solidFill>
              <a:ea typeface="宋体" panose="02010600030101010101" pitchFamily="2" charset="-122"/>
            </a:endParaRPr>
          </a:p>
        </p:txBody>
      </p:sp>
      <p:sp>
        <p:nvSpPr>
          <p:cNvPr id="3" name="文本框 2"/>
          <p:cNvSpPr txBox="1"/>
          <p:nvPr/>
        </p:nvSpPr>
        <p:spPr>
          <a:xfrm>
            <a:off x="8434070" y="3740150"/>
            <a:ext cx="8185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转移</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728980" y="1264920"/>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728980" y="1892300"/>
            <a:ext cx="10918190"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7. </a:t>
            </a:r>
            <a:r>
              <a:rPr lang="en-US" sz="2400">
                <a:latin typeface="Times New Roman" panose="02020603050405020304" pitchFamily="18" charset="0"/>
                <a:cs typeface="楷体_GB2312" charset="0"/>
              </a:rPr>
              <a:t>(</a:t>
            </a:r>
            <a:r>
              <a:rPr lang="en-US" sz="2400">
                <a:latin typeface="Times New Roman" panose="02020603050405020304" pitchFamily="18" charset="0"/>
                <a:cs typeface="楷体_GB2312" charset="0"/>
              </a:rPr>
              <a:t>2013</a:t>
            </a:r>
            <a:r>
              <a:rPr lang="zh-CN" sz="2400">
                <a:cs typeface="楷体_GB2312" charset="0"/>
              </a:rPr>
              <a:t>江西</a:t>
            </a:r>
            <a:r>
              <a:rPr lang="en-US" sz="2400">
                <a:latin typeface="Times New Roman" panose="02020603050405020304" pitchFamily="18" charset="0"/>
                <a:cs typeface="楷体_GB2312" charset="0"/>
              </a:rPr>
              <a:t>7</a:t>
            </a:r>
            <a:r>
              <a:rPr lang="zh-CN" sz="2400">
                <a:latin typeface="Times New Roman" panose="02020603050405020304" pitchFamily="18" charset="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是世界上早期的蒸汽汽车模型．燃料燃烧使水温升高</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水的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能增加</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再转化为汽车的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能</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使汽车前进．</a:t>
            </a:r>
            <a:endParaRPr lang="zh-CN" altLang="en-US" sz="2400"/>
          </a:p>
        </p:txBody>
      </p:sp>
      <p:pic>
        <p:nvPicPr>
          <p:cNvPr id="3" name="图片 -2147481756" descr="C:\Documents and Settings\Administrator\桌面\江西物理(JK)\N380AC.TIF"/>
          <p:cNvPicPr>
            <a:picLocks noChangeAspect="1"/>
          </p:cNvPicPr>
          <p:nvPr/>
        </p:nvPicPr>
        <p:blipFill>
          <a:blip r:embed="rId2" r:link="rId3"/>
          <a:stretch>
            <a:fillRect/>
          </a:stretch>
        </p:blipFill>
        <p:spPr>
          <a:xfrm>
            <a:off x="3662680" y="3375025"/>
            <a:ext cx="4650105" cy="1908810"/>
          </a:xfrm>
          <a:prstGeom prst="rect">
            <a:avLst/>
          </a:prstGeom>
          <a:noFill/>
          <a:ln w="9525">
            <a:noFill/>
          </a:ln>
        </p:spPr>
      </p:pic>
      <p:sp>
        <p:nvSpPr>
          <p:cNvPr id="6" name="文本框 5"/>
          <p:cNvSpPr txBox="1"/>
          <p:nvPr/>
        </p:nvSpPr>
        <p:spPr>
          <a:xfrm>
            <a:off x="5324475" y="5690870"/>
            <a:ext cx="1405255"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7</a:t>
            </a:r>
            <a:r>
              <a:rPr lang="zh-CN" b="0">
                <a:cs typeface="楷体_GB2312" charset="0"/>
              </a:rPr>
              <a:t>题图</a:t>
            </a:r>
            <a:endParaRPr lang="zh-CN" altLang="en-US"/>
          </a:p>
        </p:txBody>
      </p:sp>
      <p:sp>
        <p:nvSpPr>
          <p:cNvPr id="7" name="文本框 6"/>
          <p:cNvSpPr txBox="1"/>
          <p:nvPr/>
        </p:nvSpPr>
        <p:spPr>
          <a:xfrm>
            <a:off x="2710815" y="2550160"/>
            <a:ext cx="4991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内</a:t>
            </a:r>
            <a:endParaRPr lang="zh-CN" altLang="en-US" sz="2400" b="0">
              <a:solidFill>
                <a:srgbClr val="FF0000"/>
              </a:solidFill>
              <a:ea typeface="宋体" panose="02010600030101010101" pitchFamily="2" charset="-122"/>
            </a:endParaRPr>
          </a:p>
        </p:txBody>
      </p:sp>
      <p:sp>
        <p:nvSpPr>
          <p:cNvPr id="8" name="文本框 7"/>
          <p:cNvSpPr txBox="1"/>
          <p:nvPr/>
        </p:nvSpPr>
        <p:spPr>
          <a:xfrm>
            <a:off x="7073265" y="2550160"/>
            <a:ext cx="8642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机械</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00100" y="662940"/>
            <a:ext cx="10805160" cy="5775960"/>
          </a:xfrm>
          <a:prstGeom prst="rect">
            <a:avLst/>
          </a:prstGeom>
          <a:noFill/>
          <a:ln w="9525">
            <a:noFill/>
          </a:ln>
        </p:spPr>
        <p:txBody>
          <a:bodyPr wrap="square">
            <a:spAutoFit/>
          </a:bodyPr>
          <a:p>
            <a:pPr indent="0" fontAlgn="auto">
              <a:lnSpc>
                <a:spcPct val="140000"/>
              </a:lnSpc>
            </a:pPr>
            <a:r>
              <a:rPr lang="en-US" sz="2400">
                <a:latin typeface="Times New Roman" panose="02020603050405020304" pitchFamily="18" charset="0"/>
                <a:ea typeface="宋体" panose="02010600030101010101" pitchFamily="2" charset="-122"/>
              </a:rPr>
              <a:t>8. </a:t>
            </a:r>
            <a:r>
              <a:rPr lang="zh-CN" sz="2400">
                <a:ea typeface="宋体" panose="02010600030101010101" pitchFamily="2" charset="-122"/>
              </a:rPr>
              <a:t>下列生活实例中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属于机械能转化为内能的是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Times New Roman" panose="02020603050405020304" pitchFamily="18" charset="0"/>
              </a:rPr>
              <a:t>A. </a:t>
            </a:r>
            <a:r>
              <a:rPr lang="zh-CN" sz="2400">
                <a:ea typeface="宋体" panose="02010600030101010101" pitchFamily="2" charset="-122"/>
              </a:rPr>
              <a:t>冬天</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人站在阳光下感到暖和</a:t>
            </a:r>
            <a:r>
              <a:rPr lang="en-US" sz="2400">
                <a:latin typeface="Times New Roman" panose="02020603050405020304" pitchFamily="18" charset="0"/>
                <a:cs typeface="Times New Roman" panose="02020603050405020304" pitchFamily="18" charset="0"/>
              </a:rPr>
              <a:t>B. </a:t>
            </a:r>
            <a:r>
              <a:rPr lang="zh-CN" sz="2400">
                <a:ea typeface="宋体" panose="02010600030101010101" pitchFamily="2" charset="-122"/>
              </a:rPr>
              <a:t>在炉子上烧水</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水温升高</a:t>
            </a:r>
            <a:r>
              <a:rPr lang="en-US" sz="2400">
                <a:latin typeface="Times New Roman" panose="02020603050405020304" pitchFamily="18" charset="0"/>
                <a:cs typeface="Times New Roman" panose="02020603050405020304" pitchFamily="18" charset="0"/>
              </a:rPr>
              <a:t>C. </a:t>
            </a:r>
            <a:r>
              <a:rPr lang="zh-CN" sz="2400">
                <a:latin typeface="Times New Roman" panose="02020603050405020304" pitchFamily="18" charset="0"/>
                <a:ea typeface="宋体" panose="02010600030101010101" pitchFamily="2" charset="-122"/>
              </a:rPr>
              <a:t>爆竹点燃后腾空而起</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反复弯折铁丝</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铁丝温度升高</a:t>
            </a:r>
            <a:endParaRPr lang="zh-CN" sz="2400">
              <a:ea typeface="宋体" panose="02010600030101010101" pitchFamily="2" charset="-122"/>
            </a:endParaRPr>
          </a:p>
          <a:p>
            <a:pPr indent="0" fontAlgn="auto">
              <a:lnSpc>
                <a:spcPct val="140000"/>
              </a:lnSpc>
            </a:pPr>
            <a:r>
              <a:rPr lang="en-US" sz="2400">
                <a:latin typeface="Times New Roman" panose="02020603050405020304" pitchFamily="18" charset="0"/>
                <a:ea typeface="宋体" panose="02010600030101010101" pitchFamily="2" charset="-122"/>
                <a:sym typeface="+mn-ea"/>
              </a:rPr>
              <a:t>9. </a:t>
            </a:r>
            <a:r>
              <a:rPr lang="zh-CN" sz="2400">
                <a:ea typeface="宋体" panose="02010600030101010101" pitchFamily="2" charset="-122"/>
                <a:sym typeface="+mn-ea"/>
              </a:rPr>
              <a:t>自然界各种形式的能量可以相互转化．下列关于机械能与其他形式能量的转化的说法不正确的是</a:t>
            </a:r>
            <a:r>
              <a:rPr lang="en-US"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　　</a:t>
            </a:r>
            <a:r>
              <a:rPr lang="en-US" sz="2400">
                <a:latin typeface="Times New Roman" panose="02020603050405020304" pitchFamily="18" charset="0"/>
                <a:ea typeface="宋体" panose="02010600030101010101" pitchFamily="2" charset="-122"/>
                <a:sym typeface="+mn-ea"/>
              </a:rPr>
              <a:t>)</a:t>
            </a:r>
            <a:r>
              <a:rPr lang="en-US" sz="2400">
                <a:latin typeface="Times New Roman" panose="02020603050405020304" pitchFamily="18" charset="0"/>
                <a:cs typeface="Times New Roman" panose="02020603050405020304" pitchFamily="18" charset="0"/>
                <a:sym typeface="+mn-ea"/>
              </a:rPr>
              <a:t>A. </a:t>
            </a:r>
            <a:r>
              <a:rPr lang="zh-CN" sz="2400">
                <a:ea typeface="宋体" panose="02010600030101010101" pitchFamily="2" charset="-122"/>
                <a:sym typeface="+mn-ea"/>
              </a:rPr>
              <a:t>帆船行驶时</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风能转化为动能</a:t>
            </a:r>
            <a:r>
              <a:rPr lang="en-US" sz="2400">
                <a:latin typeface="Times New Roman" panose="02020603050405020304" pitchFamily="18" charset="0"/>
                <a:cs typeface="Times New Roman" panose="02020603050405020304" pitchFamily="18" charset="0"/>
                <a:sym typeface="+mn-ea"/>
              </a:rPr>
              <a:t>B. </a:t>
            </a:r>
            <a:r>
              <a:rPr lang="zh-CN" sz="2400">
                <a:ea typeface="宋体" panose="02010600030101010101" pitchFamily="2" charset="-122"/>
                <a:sym typeface="+mn-ea"/>
              </a:rPr>
              <a:t>水电站发电时将电能转化为机械能</a:t>
            </a:r>
            <a:r>
              <a:rPr lang="en-US" sz="2400">
                <a:latin typeface="Times New Roman" panose="02020603050405020304" pitchFamily="18" charset="0"/>
                <a:cs typeface="Times New Roman" panose="02020603050405020304" pitchFamily="18" charset="0"/>
                <a:sym typeface="+mn-ea"/>
              </a:rPr>
              <a:t>C. </a:t>
            </a:r>
            <a:r>
              <a:rPr lang="zh-CN" sz="2400">
                <a:ea typeface="宋体" panose="02010600030101010101" pitchFamily="2" charset="-122"/>
                <a:sym typeface="+mn-ea"/>
              </a:rPr>
              <a:t>汽车刹车过程中</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刹车片会发热</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将动能转化为内能</a:t>
            </a:r>
            <a:r>
              <a:rPr lang="en-US" sz="2400">
                <a:latin typeface="Times New Roman" panose="02020603050405020304" pitchFamily="18" charset="0"/>
                <a:cs typeface="Times New Roman" panose="02020603050405020304" pitchFamily="18" charset="0"/>
                <a:sym typeface="+mn-ea"/>
              </a:rPr>
              <a:t>D. </a:t>
            </a:r>
            <a:r>
              <a:rPr lang="zh-CN" sz="2400">
                <a:ea typeface="宋体" panose="02010600030101010101" pitchFamily="2" charset="-122"/>
                <a:sym typeface="+mn-ea"/>
              </a:rPr>
              <a:t>自行车运动员奋力蹬车时</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人体内的部分化学能转化为动能</a:t>
            </a:r>
            <a:endParaRPr lang="zh-CN" altLang="en-US" sz="2400"/>
          </a:p>
        </p:txBody>
      </p:sp>
      <p:sp>
        <p:nvSpPr>
          <p:cNvPr id="2" name="文本框 1"/>
          <p:cNvSpPr txBox="1"/>
          <p:nvPr/>
        </p:nvSpPr>
        <p:spPr>
          <a:xfrm>
            <a:off x="7471410" y="775335"/>
            <a:ext cx="46291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3792855" y="3853815"/>
            <a:ext cx="43561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B</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34720" y="909955"/>
            <a:ext cx="10443845"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10. </a:t>
            </a:r>
            <a:r>
              <a:rPr lang="zh-CN" sz="2400">
                <a:ea typeface="宋体" panose="02010600030101010101" pitchFamily="2" charset="-122"/>
              </a:rPr>
              <a:t>如图所示的流程图是用来说明单缸四冲程汽油机的一个工作循环和涉及的主要能量转化情况的</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下列关于图中</a:t>
            </a:r>
            <a:r>
              <a:rPr lang="en-US" sz="2400">
                <a:latin typeface="宋体" panose="02010600030101010101" pitchFamily="2" charset="-122"/>
                <a:ea typeface="宋体" panose="02010600030101010101" pitchFamily="2" charset="-122"/>
                <a:cs typeface="Times New Roman" panose="02020603050405020304" pitchFamily="18" charset="0"/>
              </a:rPr>
              <a:t>①②③④</a:t>
            </a:r>
            <a:r>
              <a:rPr lang="zh-CN" sz="2400">
                <a:ea typeface="宋体" panose="02010600030101010101" pitchFamily="2" charset="-122"/>
              </a:rPr>
              <a:t>的补充正确的是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1755" descr="C:\Documents and Settings\Administrator\桌面\江西物理(JK)\N381.TIF"/>
          <p:cNvPicPr>
            <a:picLocks noChangeAspect="1"/>
          </p:cNvPicPr>
          <p:nvPr/>
        </p:nvPicPr>
        <p:blipFill>
          <a:blip r:embed="rId1" r:link="rId2"/>
          <a:stretch>
            <a:fillRect/>
          </a:stretch>
        </p:blipFill>
        <p:spPr>
          <a:xfrm>
            <a:off x="2821305" y="2300605"/>
            <a:ext cx="6670040" cy="982980"/>
          </a:xfrm>
          <a:prstGeom prst="rect">
            <a:avLst/>
          </a:prstGeom>
          <a:noFill/>
          <a:ln w="9525">
            <a:noFill/>
          </a:ln>
        </p:spPr>
      </p:pic>
      <p:sp>
        <p:nvSpPr>
          <p:cNvPr id="3" name="文本框 2"/>
          <p:cNvSpPr txBox="1"/>
          <p:nvPr/>
        </p:nvSpPr>
        <p:spPr>
          <a:xfrm>
            <a:off x="5579110" y="3513455"/>
            <a:ext cx="1154430"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10</a:t>
            </a:r>
            <a:r>
              <a:rPr lang="zh-CN" b="0">
                <a:cs typeface="楷体_GB2312" charset="0"/>
              </a:rPr>
              <a:t>题图</a:t>
            </a:r>
            <a:endParaRPr lang="zh-CN" altLang="en-US"/>
          </a:p>
        </p:txBody>
      </p:sp>
      <p:sp>
        <p:nvSpPr>
          <p:cNvPr id="4" name="文本框 3"/>
          <p:cNvSpPr txBox="1"/>
          <p:nvPr/>
        </p:nvSpPr>
        <p:spPr>
          <a:xfrm>
            <a:off x="934720" y="3818255"/>
            <a:ext cx="9787890" cy="230695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A. </a:t>
            </a:r>
            <a:r>
              <a:rPr lang="en-US" sz="2400" b="0">
                <a:latin typeface="宋体" panose="02010600030101010101" pitchFamily="2" charset="-122"/>
                <a:ea typeface="宋体" panose="02010600030101010101" pitchFamily="2" charset="-122"/>
                <a:cs typeface="宋体" panose="02010600030101010101" pitchFamily="2" charset="-122"/>
              </a:rPr>
              <a:t>①</a:t>
            </a:r>
            <a:r>
              <a:rPr lang="zh-CN" sz="2400" b="0">
                <a:latin typeface="宋体" panose="02010600030101010101" pitchFamily="2" charset="-122"/>
                <a:ea typeface="宋体" panose="02010600030101010101" pitchFamily="2" charset="-122"/>
                <a:cs typeface="宋体" panose="02010600030101010101" pitchFamily="2" charset="-122"/>
              </a:rPr>
              <a:t>做功冲程</a:t>
            </a:r>
            <a:r>
              <a:rPr lang="en-US" sz="2400" b="0">
                <a:latin typeface="宋体" panose="02010600030101010101" pitchFamily="2" charset="-122"/>
                <a:ea typeface="宋体" panose="02010600030101010101" pitchFamily="2" charset="-122"/>
                <a:cs typeface="宋体" panose="02010600030101010101" pitchFamily="2" charset="-122"/>
              </a:rPr>
              <a:t> ②</a:t>
            </a:r>
            <a:r>
              <a:rPr lang="zh-CN" sz="2400" b="0">
                <a:latin typeface="宋体" panose="02010600030101010101" pitchFamily="2" charset="-122"/>
                <a:ea typeface="宋体" panose="02010600030101010101" pitchFamily="2" charset="-122"/>
                <a:cs typeface="宋体" panose="02010600030101010101" pitchFamily="2" charset="-122"/>
              </a:rPr>
              <a:t>内能转化为机械能</a:t>
            </a:r>
            <a:r>
              <a:rPr lang="en-US" sz="2400" b="0">
                <a:latin typeface="宋体" panose="02010600030101010101" pitchFamily="2" charset="-122"/>
                <a:ea typeface="宋体" panose="02010600030101010101" pitchFamily="2" charset="-122"/>
                <a:cs typeface="宋体" panose="02010600030101010101" pitchFamily="2" charset="-122"/>
              </a:rPr>
              <a:t> ③</a:t>
            </a:r>
            <a:r>
              <a:rPr lang="zh-CN" sz="2400" b="0">
                <a:latin typeface="宋体" panose="02010600030101010101" pitchFamily="2" charset="-122"/>
                <a:ea typeface="宋体" panose="02010600030101010101" pitchFamily="2" charset="-122"/>
                <a:cs typeface="宋体" panose="02010600030101010101" pitchFamily="2" charset="-122"/>
              </a:rPr>
              <a:t>压缩冲程</a:t>
            </a:r>
            <a:r>
              <a:rPr lang="en-US" sz="2400" b="0">
                <a:latin typeface="宋体" panose="02010600030101010101" pitchFamily="2" charset="-122"/>
                <a:ea typeface="宋体" panose="02010600030101010101" pitchFamily="2" charset="-122"/>
                <a:cs typeface="宋体" panose="02010600030101010101" pitchFamily="2" charset="-122"/>
              </a:rPr>
              <a:t> ④</a:t>
            </a:r>
            <a:r>
              <a:rPr lang="zh-CN" sz="2400" b="0">
                <a:ea typeface="宋体" panose="02010600030101010101" pitchFamily="2" charset="-122"/>
              </a:rPr>
              <a:t>机械能转化为内能</a:t>
            </a:r>
            <a:r>
              <a:rPr lang="en-US" sz="2400" b="0">
                <a:latin typeface="Times New Roman" panose="02020603050405020304" pitchFamily="18" charset="0"/>
                <a:cs typeface="Times New Roman" panose="02020603050405020304" pitchFamily="18" charset="0"/>
              </a:rPr>
              <a:t>B. </a:t>
            </a:r>
            <a:r>
              <a:rPr lang="en-US" sz="2400" b="0">
                <a:latin typeface="宋体" panose="02010600030101010101" pitchFamily="2" charset="-122"/>
                <a:ea typeface="宋体" panose="02010600030101010101" pitchFamily="2" charset="-122"/>
                <a:cs typeface="宋体" panose="02010600030101010101" pitchFamily="2" charset="-122"/>
              </a:rPr>
              <a:t>①</a:t>
            </a:r>
            <a:r>
              <a:rPr lang="zh-CN" sz="2400" b="0">
                <a:latin typeface="宋体" panose="02010600030101010101" pitchFamily="2" charset="-122"/>
                <a:ea typeface="宋体" panose="02010600030101010101" pitchFamily="2" charset="-122"/>
                <a:cs typeface="宋体" panose="02010600030101010101" pitchFamily="2" charset="-122"/>
              </a:rPr>
              <a:t>压缩冲程</a:t>
            </a:r>
            <a:r>
              <a:rPr lang="en-US" sz="2400" b="0">
                <a:latin typeface="宋体" panose="02010600030101010101" pitchFamily="2" charset="-122"/>
                <a:ea typeface="宋体" panose="02010600030101010101" pitchFamily="2" charset="-122"/>
                <a:cs typeface="宋体" panose="02010600030101010101" pitchFamily="2" charset="-122"/>
              </a:rPr>
              <a:t> ②</a:t>
            </a:r>
            <a:r>
              <a:rPr lang="zh-CN" sz="2400" b="0">
                <a:latin typeface="宋体" panose="02010600030101010101" pitchFamily="2" charset="-122"/>
                <a:ea typeface="宋体" panose="02010600030101010101" pitchFamily="2" charset="-122"/>
                <a:cs typeface="宋体" panose="02010600030101010101" pitchFamily="2" charset="-122"/>
              </a:rPr>
              <a:t>内能转化为机械能</a:t>
            </a:r>
            <a:r>
              <a:rPr lang="en-US" sz="2400" b="0">
                <a:latin typeface="宋体" panose="02010600030101010101" pitchFamily="2" charset="-122"/>
                <a:ea typeface="宋体" panose="02010600030101010101" pitchFamily="2" charset="-122"/>
                <a:cs typeface="宋体" panose="02010600030101010101" pitchFamily="2" charset="-122"/>
              </a:rPr>
              <a:t> ③</a:t>
            </a:r>
            <a:r>
              <a:rPr lang="zh-CN" sz="2400" b="0">
                <a:latin typeface="宋体" panose="02010600030101010101" pitchFamily="2" charset="-122"/>
                <a:ea typeface="宋体" panose="02010600030101010101" pitchFamily="2" charset="-122"/>
                <a:cs typeface="宋体" panose="02010600030101010101" pitchFamily="2" charset="-122"/>
              </a:rPr>
              <a:t>做功冲程</a:t>
            </a:r>
            <a:r>
              <a:rPr lang="en-US" sz="2400" b="0">
                <a:latin typeface="宋体" panose="02010600030101010101" pitchFamily="2" charset="-122"/>
                <a:ea typeface="宋体" panose="02010600030101010101" pitchFamily="2" charset="-122"/>
                <a:cs typeface="宋体" panose="02010600030101010101" pitchFamily="2" charset="-122"/>
              </a:rPr>
              <a:t> ④</a:t>
            </a:r>
            <a:r>
              <a:rPr lang="zh-CN" sz="2400" b="0">
                <a:ea typeface="宋体" panose="02010600030101010101" pitchFamily="2" charset="-122"/>
              </a:rPr>
              <a:t>机械能转化为内能</a:t>
            </a:r>
            <a:r>
              <a:rPr lang="en-US" sz="2400" b="0">
                <a:latin typeface="Times New Roman" panose="02020603050405020304" pitchFamily="18" charset="0"/>
                <a:cs typeface="Times New Roman" panose="02020603050405020304" pitchFamily="18" charset="0"/>
              </a:rPr>
              <a:t>C. </a:t>
            </a:r>
            <a:r>
              <a:rPr lang="en-US" sz="2400" b="0">
                <a:latin typeface="宋体" panose="02010600030101010101" pitchFamily="2" charset="-122"/>
                <a:ea typeface="宋体" panose="02010600030101010101" pitchFamily="2" charset="-122"/>
                <a:cs typeface="宋体" panose="02010600030101010101" pitchFamily="2" charset="-122"/>
              </a:rPr>
              <a:t>①</a:t>
            </a:r>
            <a:r>
              <a:rPr lang="zh-CN" sz="2400" b="0">
                <a:latin typeface="宋体" panose="02010600030101010101" pitchFamily="2" charset="-122"/>
                <a:ea typeface="宋体" panose="02010600030101010101" pitchFamily="2" charset="-122"/>
                <a:cs typeface="宋体" panose="02010600030101010101" pitchFamily="2" charset="-122"/>
              </a:rPr>
              <a:t>压缩冲程</a:t>
            </a:r>
            <a:r>
              <a:rPr lang="en-US" sz="2400" b="0">
                <a:latin typeface="宋体" panose="02010600030101010101" pitchFamily="2" charset="-122"/>
                <a:ea typeface="宋体" panose="02010600030101010101" pitchFamily="2" charset="-122"/>
                <a:cs typeface="宋体" panose="02010600030101010101" pitchFamily="2" charset="-122"/>
              </a:rPr>
              <a:t> ②</a:t>
            </a:r>
            <a:r>
              <a:rPr lang="zh-CN" sz="2400" b="0">
                <a:latin typeface="宋体" panose="02010600030101010101" pitchFamily="2" charset="-122"/>
                <a:ea typeface="宋体" panose="02010600030101010101" pitchFamily="2" charset="-122"/>
                <a:cs typeface="宋体" panose="02010600030101010101" pitchFamily="2" charset="-122"/>
              </a:rPr>
              <a:t>机械能转化为内能</a:t>
            </a:r>
            <a:r>
              <a:rPr lang="en-US" sz="2400" b="0">
                <a:latin typeface="宋体" panose="02010600030101010101" pitchFamily="2" charset="-122"/>
                <a:ea typeface="宋体" panose="02010600030101010101" pitchFamily="2" charset="-122"/>
                <a:cs typeface="宋体" panose="02010600030101010101" pitchFamily="2" charset="-122"/>
              </a:rPr>
              <a:t> ③</a:t>
            </a:r>
            <a:r>
              <a:rPr lang="zh-CN" sz="2400" b="0">
                <a:latin typeface="宋体" panose="02010600030101010101" pitchFamily="2" charset="-122"/>
                <a:ea typeface="宋体" panose="02010600030101010101" pitchFamily="2" charset="-122"/>
                <a:cs typeface="宋体" panose="02010600030101010101" pitchFamily="2" charset="-122"/>
              </a:rPr>
              <a:t>做功冲程</a:t>
            </a:r>
            <a:r>
              <a:rPr lang="en-US" sz="2400" b="0">
                <a:latin typeface="宋体" panose="02010600030101010101" pitchFamily="2" charset="-122"/>
                <a:ea typeface="宋体" panose="02010600030101010101" pitchFamily="2" charset="-122"/>
                <a:cs typeface="宋体" panose="02010600030101010101" pitchFamily="2" charset="-122"/>
              </a:rPr>
              <a:t> ④</a:t>
            </a:r>
            <a:r>
              <a:rPr lang="zh-CN" sz="2400" b="0">
                <a:ea typeface="宋体" panose="02010600030101010101" pitchFamily="2" charset="-122"/>
              </a:rPr>
              <a:t>内能转化为机械能</a:t>
            </a:r>
            <a:r>
              <a:rPr lang="en-US" sz="2400" b="0">
                <a:latin typeface="Times New Roman" panose="02020603050405020304" pitchFamily="18" charset="0"/>
                <a:cs typeface="Times New Roman" panose="02020603050405020304" pitchFamily="18" charset="0"/>
              </a:rPr>
              <a:t>D. </a:t>
            </a:r>
            <a:r>
              <a:rPr lang="en-US" sz="2400" b="0">
                <a:latin typeface="宋体" panose="02010600030101010101" pitchFamily="2" charset="-122"/>
                <a:ea typeface="宋体" panose="02010600030101010101" pitchFamily="2" charset="-122"/>
                <a:cs typeface="宋体" panose="02010600030101010101" pitchFamily="2" charset="-122"/>
              </a:rPr>
              <a:t>①</a:t>
            </a:r>
            <a:r>
              <a:rPr lang="zh-CN" sz="2400" b="0">
                <a:latin typeface="宋体" panose="02010600030101010101" pitchFamily="2" charset="-122"/>
                <a:ea typeface="宋体" panose="02010600030101010101" pitchFamily="2" charset="-122"/>
                <a:cs typeface="宋体" panose="02010600030101010101" pitchFamily="2" charset="-122"/>
              </a:rPr>
              <a:t>做功冲程</a:t>
            </a:r>
            <a:r>
              <a:rPr lang="en-US" sz="2400" b="0">
                <a:latin typeface="宋体" panose="02010600030101010101" pitchFamily="2" charset="-122"/>
                <a:ea typeface="宋体" panose="02010600030101010101" pitchFamily="2" charset="-122"/>
                <a:cs typeface="宋体" panose="02010600030101010101" pitchFamily="2" charset="-122"/>
              </a:rPr>
              <a:t> ②</a:t>
            </a:r>
            <a:r>
              <a:rPr lang="zh-CN" sz="2400" b="0">
                <a:latin typeface="宋体" panose="02010600030101010101" pitchFamily="2" charset="-122"/>
                <a:ea typeface="宋体" panose="02010600030101010101" pitchFamily="2" charset="-122"/>
                <a:cs typeface="宋体" panose="02010600030101010101" pitchFamily="2" charset="-122"/>
              </a:rPr>
              <a:t>机械能转化为内能</a:t>
            </a:r>
            <a:r>
              <a:rPr lang="en-US" sz="2400" b="0">
                <a:latin typeface="宋体" panose="02010600030101010101" pitchFamily="2" charset="-122"/>
                <a:ea typeface="宋体" panose="02010600030101010101" pitchFamily="2" charset="-122"/>
                <a:cs typeface="宋体" panose="02010600030101010101" pitchFamily="2" charset="-122"/>
              </a:rPr>
              <a:t> ③</a:t>
            </a:r>
            <a:r>
              <a:rPr lang="zh-CN" sz="2400" b="0">
                <a:latin typeface="宋体" panose="02010600030101010101" pitchFamily="2" charset="-122"/>
                <a:ea typeface="宋体" panose="02010600030101010101" pitchFamily="2" charset="-122"/>
                <a:cs typeface="宋体" panose="02010600030101010101" pitchFamily="2" charset="-122"/>
              </a:rPr>
              <a:t>压缩冲程</a:t>
            </a:r>
            <a:r>
              <a:rPr lang="en-US" sz="2400" b="0">
                <a:latin typeface="宋体" panose="02010600030101010101" pitchFamily="2" charset="-122"/>
                <a:ea typeface="宋体" panose="02010600030101010101" pitchFamily="2" charset="-122"/>
                <a:cs typeface="宋体" panose="02010600030101010101" pitchFamily="2" charset="-122"/>
              </a:rPr>
              <a:t> ④</a:t>
            </a:r>
            <a:r>
              <a:rPr lang="zh-CN" sz="2400" b="0">
                <a:ea typeface="宋体" panose="02010600030101010101" pitchFamily="2" charset="-122"/>
              </a:rPr>
              <a:t>内能转化为机械能</a:t>
            </a:r>
            <a:endParaRPr lang="zh-CN" altLang="en-US" sz="2400"/>
          </a:p>
        </p:txBody>
      </p:sp>
      <p:sp>
        <p:nvSpPr>
          <p:cNvPr id="5" name="文本框 4"/>
          <p:cNvSpPr txBox="1"/>
          <p:nvPr/>
        </p:nvSpPr>
        <p:spPr>
          <a:xfrm>
            <a:off x="9491980" y="1648460"/>
            <a:ext cx="41719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rPr>
              <a:t>目</a:t>
            </a:r>
            <a:endPar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rPr>
              <a:t>录</a:t>
            </a:r>
            <a:endPar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endParaRPr>
          </a:p>
        </p:txBody>
      </p:sp>
      <p:grpSp>
        <p:nvGrpSpPr>
          <p:cNvPr id="17412" name="组合 3"/>
          <p:cNvGrpSpPr/>
          <p:nvPr/>
        </p:nvGrpSpPr>
        <p:grpSpPr>
          <a:xfrm>
            <a:off x="2832100" y="2396490"/>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2832100" y="4144645"/>
            <a:ext cx="6338936" cy="751205"/>
            <a:chOff x="3529" y="5686"/>
            <a:chExt cx="9982" cy="1183"/>
          </a:xfrm>
        </p:grpSpPr>
        <p:sp>
          <p:nvSpPr>
            <p:cNvPr id="17418" name="文本框 108">
              <a:hlinkClick r:id="rId4" action="ppaction://hlinksldjump"/>
            </p:cNvPr>
            <p:cNvSpPr txBox="1"/>
            <p:nvPr>
              <p:custDataLst>
                <p:tags r:id="rId5"/>
              </p:custDataLst>
            </p:nvPr>
          </p:nvSpPr>
          <p:spPr>
            <a:xfrm>
              <a:off x="5902" y="5686"/>
              <a:ext cx="760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江西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endPar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 name="矩形 9">
            <a:hlinkClick r:id="rId1" action="ppaction://hlinksldjump"/>
          </p:cNvPr>
          <p:cNvSpPr/>
          <p:nvPr/>
        </p:nvSpPr>
        <p:spPr>
          <a:xfrm>
            <a:off x="3449320" y="3435350"/>
            <a:ext cx="178371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考点梳理</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a:hlinkClick r:id="rId6" action="ppaction://hlinksldjump"/>
          </p:cNvPr>
          <p:cNvSpPr/>
          <p:nvPr/>
        </p:nvSpPr>
        <p:spPr>
          <a:xfrm>
            <a:off x="5898515" y="3435350"/>
            <a:ext cx="198120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图片解读</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740854" y="967740"/>
            <a:ext cx="10515147" cy="645159"/>
            <a:chOff x="1208" y="1190"/>
            <a:chExt cx="16640" cy="1018"/>
          </a:xfrm>
        </p:grpSpPr>
        <p:pic>
          <p:nvPicPr>
            <p:cNvPr id="18441" name="图片 1" descr="一级标"/>
            <p:cNvPicPr>
              <a:picLocks noChangeAspect="1"/>
            </p:cNvPicPr>
            <p:nvPr/>
          </p:nvPicPr>
          <p:blipFill>
            <a:blip r:embed="rId1"/>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7" name="组合 6"/>
          <p:cNvGrpSpPr/>
          <p:nvPr/>
        </p:nvGrpSpPr>
        <p:grpSpPr>
          <a:xfrm>
            <a:off x="810895" y="1556385"/>
            <a:ext cx="4036060" cy="648335"/>
            <a:chOff x="1456" y="3050"/>
            <a:chExt cx="6356" cy="1021"/>
          </a:xfrm>
        </p:grpSpPr>
        <p:sp>
          <p:nvSpPr>
            <p:cNvPr id="4" name="文本框 3"/>
            <p:cNvSpPr txBox="1"/>
            <p:nvPr/>
          </p:nvSpPr>
          <p:spPr>
            <a:xfrm>
              <a:off x="3000" y="3132"/>
              <a:ext cx="4812" cy="822"/>
            </a:xfrm>
            <a:prstGeom prst="rect">
              <a:avLst/>
            </a:prstGeom>
            <a:noFill/>
            <a:ln w="9525">
              <a:noFill/>
            </a:ln>
          </p:spPr>
          <p:txBody>
            <a:bodyPr wrap="square">
              <a:spAutoFit/>
            </a:bodyPr>
            <a:p>
              <a:pPr algn="l"/>
              <a:r>
                <a:rPr lang="zh-CN" altLang="en-US" sz="2800">
                  <a:ea typeface="黑体" panose="02010609060101010101" pitchFamily="49" charset="-122"/>
                </a:rPr>
                <a:t>考点梳理</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2"/>
            <a:stretch>
              <a:fillRect/>
            </a:stretch>
          </p:blipFill>
          <p:spPr>
            <a:xfrm>
              <a:off x="1456" y="3050"/>
              <a:ext cx="1243" cy="1021"/>
            </a:xfrm>
            <a:prstGeom prst="rect">
              <a:avLst/>
            </a:prstGeom>
          </p:spPr>
        </p:pic>
      </p:grpSp>
      <p:grpSp>
        <p:nvGrpSpPr>
          <p:cNvPr id="3" name="组合 2"/>
          <p:cNvGrpSpPr/>
          <p:nvPr/>
        </p:nvGrpSpPr>
        <p:grpSpPr>
          <a:xfrm>
            <a:off x="741045" y="2353310"/>
            <a:ext cx="4215130" cy="523080"/>
            <a:chOff x="894" y="3246"/>
            <a:chExt cx="6638" cy="824"/>
          </a:xfrm>
        </p:grpSpPr>
        <p:sp>
          <p:nvSpPr>
            <p:cNvPr id="20481" name="文本框 4"/>
            <p:cNvSpPr txBox="1"/>
            <p:nvPr/>
          </p:nvSpPr>
          <p:spPr>
            <a:xfrm>
              <a:off x="3894" y="3246"/>
              <a:ext cx="3638"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热机</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6年2考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3"/>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9"/>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741045" y="2848610"/>
            <a:ext cx="10076815" cy="3415030"/>
          </a:xfrm>
          <a:prstGeom prst="rect">
            <a:avLst/>
          </a:prstGeom>
          <a:noFill/>
          <a:ln w="9525">
            <a:noFill/>
          </a:ln>
        </p:spPr>
        <p:txBody>
          <a:bodyPr wrap="square">
            <a:spAutoFit/>
          </a:bodyPr>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1. </a:t>
            </a:r>
            <a:r>
              <a:rPr sz="2400">
                <a:latin typeface="黑体" panose="02010609060101010101" pitchFamily="49" charset="-122"/>
                <a:ea typeface="黑体" panose="02010609060101010101" pitchFamily="49" charset="-122"/>
                <a:cs typeface="Times New Roman" panose="02020603050405020304" pitchFamily="18" charset="0"/>
              </a:rPr>
              <a:t>热机</a:t>
            </a:r>
            <a:endParaRPr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(1)</a:t>
            </a:r>
            <a:r>
              <a:rPr sz="2400">
                <a:latin typeface="黑体" panose="02010609060101010101" pitchFamily="49" charset="-122"/>
                <a:ea typeface="黑体" panose="02010609060101010101" pitchFamily="49" charset="-122"/>
                <a:cs typeface="Times New Roman" panose="02020603050405020304" pitchFamily="18" charset="0"/>
              </a:rPr>
              <a:t>定义</a:t>
            </a:r>
            <a:r>
              <a:rPr sz="2400">
                <a:latin typeface="Times New Roman" panose="02020603050405020304" pitchFamily="18" charset="0"/>
                <a:ea typeface="宋体" panose="02010600030101010101" pitchFamily="2" charset="-122"/>
                <a:cs typeface="Times New Roman" panose="02020603050405020304" pitchFamily="18" charset="0"/>
              </a:rPr>
              <a:t>：利用________做功的机械叫做热机．</a:t>
            </a:r>
            <a:endParaRPr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(2)</a:t>
            </a:r>
            <a:r>
              <a:rPr sz="2400">
                <a:latin typeface="黑体" panose="02010609060101010101" pitchFamily="49" charset="-122"/>
                <a:ea typeface="黑体" panose="02010609060101010101" pitchFamily="49" charset="-122"/>
                <a:cs typeface="Times New Roman" panose="02020603050405020304" pitchFamily="18" charset="0"/>
              </a:rPr>
              <a:t>能量转化</a:t>
            </a:r>
            <a:r>
              <a:rPr sz="2400">
                <a:latin typeface="Times New Roman" panose="02020603050405020304" pitchFamily="18" charset="0"/>
                <a:ea typeface="宋体" panose="02010600030101010101" pitchFamily="2" charset="-122"/>
                <a:cs typeface="Times New Roman" panose="02020603050405020304" pitchFamily="18" charset="0"/>
              </a:rPr>
              <a:t>：</a:t>
            </a:r>
            <a:endParaRPr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(3)</a:t>
            </a:r>
            <a:r>
              <a:rPr sz="2400">
                <a:latin typeface="黑体" panose="02010609060101010101" pitchFamily="49" charset="-122"/>
                <a:ea typeface="黑体" panose="02010609060101010101" pitchFamily="49" charset="-122"/>
                <a:cs typeface="Times New Roman" panose="02020603050405020304" pitchFamily="18" charset="0"/>
              </a:rPr>
              <a:t>分类</a:t>
            </a:r>
            <a:r>
              <a:rPr sz="2400">
                <a:latin typeface="Times New Roman" panose="02020603050405020304" pitchFamily="18" charset="0"/>
                <a:ea typeface="宋体" panose="02010600030101010101" pitchFamily="2" charset="-122"/>
                <a:cs typeface="Times New Roman" panose="02020603050405020304" pitchFamily="18" charset="0"/>
              </a:rPr>
              <a:t>：蒸汽机、内燃机、汽轮机、喷气发动机等．</a:t>
            </a:r>
            <a:endParaRPr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(4)</a:t>
            </a:r>
            <a:r>
              <a:rPr sz="2400">
                <a:latin typeface="黑体" panose="02010609060101010101" pitchFamily="49" charset="-122"/>
                <a:ea typeface="黑体" panose="02010609060101010101" pitchFamily="49" charset="-122"/>
                <a:cs typeface="Times New Roman" panose="02020603050405020304" pitchFamily="18" charset="0"/>
              </a:rPr>
              <a:t>内燃机</a:t>
            </a:r>
            <a:r>
              <a:rPr sz="2400">
                <a:latin typeface="Times New Roman" panose="02020603050405020304" pitchFamily="18" charset="0"/>
                <a:ea typeface="宋体" panose="02010600030101010101" pitchFamily="2" charset="-122"/>
                <a:cs typeface="Times New Roman" panose="02020603050405020304" pitchFamily="18" charset="0"/>
              </a:rPr>
              <a:t>：燃料直接在发动机汽缸内燃烧产生动力的热机，分为汽油机和________．</a:t>
            </a:r>
            <a:endParaRPr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3" name="图片 12"/>
          <p:cNvPicPr>
            <a:picLocks noChangeAspect="1"/>
          </p:cNvPicPr>
          <p:nvPr/>
        </p:nvPicPr>
        <p:blipFill>
          <a:blip r:embed="rId4"/>
          <a:stretch>
            <a:fillRect/>
          </a:stretch>
        </p:blipFill>
        <p:spPr>
          <a:xfrm>
            <a:off x="2646045" y="4090670"/>
            <a:ext cx="3803650" cy="502920"/>
          </a:xfrm>
          <a:prstGeom prst="rect">
            <a:avLst/>
          </a:prstGeom>
        </p:spPr>
      </p:pic>
      <p:sp>
        <p:nvSpPr>
          <p:cNvPr id="14" name="文本框 13"/>
          <p:cNvSpPr txBox="1"/>
          <p:nvPr/>
        </p:nvSpPr>
        <p:spPr>
          <a:xfrm>
            <a:off x="2915285" y="3513455"/>
            <a:ext cx="11893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内能</a:t>
            </a:r>
            <a:endParaRPr lang="zh-CN" altLang="en-US" sz="2400" b="0">
              <a:solidFill>
                <a:srgbClr val="FF0000"/>
              </a:solidFill>
              <a:ea typeface="宋体" panose="02010600030101010101" pitchFamily="2" charset="-122"/>
            </a:endParaRPr>
          </a:p>
        </p:txBody>
      </p:sp>
      <p:sp>
        <p:nvSpPr>
          <p:cNvPr id="15" name="文本框 14"/>
          <p:cNvSpPr txBox="1"/>
          <p:nvPr/>
        </p:nvSpPr>
        <p:spPr>
          <a:xfrm>
            <a:off x="810895" y="5678805"/>
            <a:ext cx="11899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柴油机</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5" grpId="0"/>
      <p:bldP spid="1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18515" y="666115"/>
            <a:ext cx="5605780" cy="64516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黑体" panose="02010609060101010101" pitchFamily="49" charset="-122"/>
              </a:rPr>
              <a:t>2. 汽油机的四个冲程(2019.13，2017.12)</a:t>
            </a:r>
            <a:endParaRPr lang="zh-CN" altLang="en-US" sz="2400"/>
          </a:p>
        </p:txBody>
      </p:sp>
      <p:graphicFrame>
        <p:nvGraphicFramePr>
          <p:cNvPr id="3" name="表格 2"/>
          <p:cNvGraphicFramePr/>
          <p:nvPr>
            <p:custDataLst>
              <p:tags r:id="rId1"/>
            </p:custDataLst>
          </p:nvPr>
        </p:nvGraphicFramePr>
        <p:xfrm>
          <a:off x="856298" y="1419225"/>
          <a:ext cx="10315575" cy="4937760"/>
        </p:xfrm>
        <a:graphic>
          <a:graphicData uri="http://schemas.openxmlformats.org/drawingml/2006/table">
            <a:tbl>
              <a:tblPr firstRow="1" bandRow="1">
                <a:tableStyleId>{5940675A-B579-460E-94D1-54222C63F5DA}</a:tableStyleId>
              </a:tblPr>
              <a:tblGrid>
                <a:gridCol w="2063115"/>
                <a:gridCol w="2061845"/>
                <a:gridCol w="2065655"/>
                <a:gridCol w="2063115"/>
                <a:gridCol w="2061845"/>
              </a:tblGrid>
              <a:tr h="219456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示意图</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进气门</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关闭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关闭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关闭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排气门</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关闭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关闭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关闭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活塞运动方向</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向下</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向上</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对应冲程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吸气冲程</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______冲程</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______冲程</a:t>
                      </a:r>
                      <a:endParaRPr lang="en-US" altLang="en-US" sz="2400" b="0">
                        <a:latin typeface="MS Mincho" panose="02020609040205080304" charset="-128"/>
                        <a:ea typeface="MS Mincho" panose="02020609040205080304" charset="-128"/>
                        <a:cs typeface="MS Mincho" panose="02020609040205080304" charset="-128"/>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排气冲程</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4" name="图片 -2147481773" descr="C:\Documents and Settings\Administrator\桌面\江西物理(JK)\N372.TIF"/>
          <p:cNvPicPr>
            <a:picLocks noChangeAspect="1"/>
          </p:cNvPicPr>
          <p:nvPr/>
        </p:nvPicPr>
        <p:blipFill>
          <a:blip r:embed="rId2" r:link="rId3"/>
          <a:stretch>
            <a:fillRect/>
          </a:stretch>
        </p:blipFill>
        <p:spPr>
          <a:xfrm>
            <a:off x="3302635" y="1544955"/>
            <a:ext cx="1370330" cy="2526665"/>
          </a:xfrm>
          <a:prstGeom prst="rect">
            <a:avLst/>
          </a:prstGeom>
          <a:noFill/>
          <a:ln w="9525">
            <a:noFill/>
          </a:ln>
        </p:spPr>
      </p:pic>
      <p:pic>
        <p:nvPicPr>
          <p:cNvPr id="5" name="图片 -2147481772" descr="C:\Documents and Settings\Administrator\桌面\江西物理(JK)\N373.TIF"/>
          <p:cNvPicPr>
            <a:picLocks noChangeAspect="1"/>
          </p:cNvPicPr>
          <p:nvPr/>
        </p:nvPicPr>
        <p:blipFill>
          <a:blip r:embed="rId4" r:link="rId5"/>
          <a:stretch>
            <a:fillRect/>
          </a:stretch>
        </p:blipFill>
        <p:spPr>
          <a:xfrm>
            <a:off x="5388610" y="1475740"/>
            <a:ext cx="1414780" cy="2608580"/>
          </a:xfrm>
          <a:prstGeom prst="rect">
            <a:avLst/>
          </a:prstGeom>
          <a:noFill/>
          <a:ln w="9525">
            <a:noFill/>
          </a:ln>
        </p:spPr>
      </p:pic>
      <p:pic>
        <p:nvPicPr>
          <p:cNvPr id="6" name="图片 -2147481771" descr="C:\Documents and Settings\Administrator\桌面\江西物理(JK)\N374.TIF"/>
          <p:cNvPicPr>
            <a:picLocks noChangeAspect="1"/>
          </p:cNvPicPr>
          <p:nvPr/>
        </p:nvPicPr>
        <p:blipFill>
          <a:blip r:embed="rId6" r:link="rId7"/>
          <a:stretch>
            <a:fillRect/>
          </a:stretch>
        </p:blipFill>
        <p:spPr>
          <a:xfrm>
            <a:off x="7372985" y="1495425"/>
            <a:ext cx="1397000" cy="2576195"/>
          </a:xfrm>
          <a:prstGeom prst="rect">
            <a:avLst/>
          </a:prstGeom>
          <a:noFill/>
          <a:ln w="9525">
            <a:noFill/>
          </a:ln>
        </p:spPr>
      </p:pic>
      <p:pic>
        <p:nvPicPr>
          <p:cNvPr id="7" name="图片 -2147481770" descr="C:\Documents and Settings\Administrator\桌面\江西物理(JK)\N375.TIF"/>
          <p:cNvPicPr>
            <a:picLocks noChangeAspect="1"/>
          </p:cNvPicPr>
          <p:nvPr/>
        </p:nvPicPr>
        <p:blipFill>
          <a:blip r:embed="rId8" r:link="rId9"/>
          <a:stretch>
            <a:fillRect/>
          </a:stretch>
        </p:blipFill>
        <p:spPr>
          <a:xfrm>
            <a:off x="9413240" y="1496695"/>
            <a:ext cx="1396365" cy="2574925"/>
          </a:xfrm>
          <a:prstGeom prst="rect">
            <a:avLst/>
          </a:prstGeom>
          <a:noFill/>
          <a:ln w="9525">
            <a:noFill/>
          </a:ln>
        </p:spPr>
      </p:pic>
      <p:sp>
        <p:nvSpPr>
          <p:cNvPr id="8" name="文本框 7"/>
          <p:cNvSpPr txBox="1"/>
          <p:nvPr/>
        </p:nvSpPr>
        <p:spPr>
          <a:xfrm>
            <a:off x="3560445" y="4222750"/>
            <a:ext cx="8540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打开</a:t>
            </a:r>
            <a:endParaRPr lang="zh-CN" altLang="en-US" sz="2400" b="0">
              <a:solidFill>
                <a:srgbClr val="FF0000"/>
              </a:solidFill>
              <a:ea typeface="宋体" panose="02010600030101010101" pitchFamily="2" charset="-122"/>
            </a:endParaRPr>
          </a:p>
        </p:txBody>
      </p:sp>
      <p:sp>
        <p:nvSpPr>
          <p:cNvPr id="9" name="文本框 8"/>
          <p:cNvSpPr txBox="1"/>
          <p:nvPr/>
        </p:nvSpPr>
        <p:spPr>
          <a:xfrm>
            <a:off x="9684385" y="4759960"/>
            <a:ext cx="8540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打开</a:t>
            </a:r>
            <a:endParaRPr lang="zh-CN" altLang="en-US" sz="2400" b="0">
              <a:solidFill>
                <a:srgbClr val="FF0000"/>
              </a:solidFill>
              <a:ea typeface="宋体" panose="02010600030101010101" pitchFamily="2" charset="-122"/>
            </a:endParaRPr>
          </a:p>
        </p:txBody>
      </p:sp>
      <p:sp>
        <p:nvSpPr>
          <p:cNvPr id="10" name="文本框 9"/>
          <p:cNvSpPr txBox="1"/>
          <p:nvPr/>
        </p:nvSpPr>
        <p:spPr>
          <a:xfrm>
            <a:off x="5605145" y="5302885"/>
            <a:ext cx="8185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向上</a:t>
            </a:r>
            <a:endParaRPr lang="zh-CN" altLang="en-US" sz="2400" b="0">
              <a:solidFill>
                <a:srgbClr val="FF0000"/>
              </a:solidFill>
              <a:ea typeface="宋体" panose="02010600030101010101" pitchFamily="2" charset="-122"/>
            </a:endParaRPr>
          </a:p>
        </p:txBody>
      </p:sp>
      <p:sp>
        <p:nvSpPr>
          <p:cNvPr id="11" name="文本框 10"/>
          <p:cNvSpPr txBox="1"/>
          <p:nvPr/>
        </p:nvSpPr>
        <p:spPr>
          <a:xfrm>
            <a:off x="7717155" y="5302885"/>
            <a:ext cx="8185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向下</a:t>
            </a:r>
            <a:endParaRPr lang="zh-CN" sz="2400" b="0">
              <a:solidFill>
                <a:srgbClr val="FF0000"/>
              </a:solidFill>
              <a:ea typeface="宋体" panose="02010600030101010101" pitchFamily="2" charset="-122"/>
            </a:endParaRPr>
          </a:p>
        </p:txBody>
      </p:sp>
      <p:sp>
        <p:nvSpPr>
          <p:cNvPr id="12" name="文本框 11"/>
          <p:cNvSpPr txBox="1"/>
          <p:nvPr/>
        </p:nvSpPr>
        <p:spPr>
          <a:xfrm>
            <a:off x="5269230" y="5896610"/>
            <a:ext cx="8902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压缩</a:t>
            </a:r>
            <a:endParaRPr lang="zh-CN" altLang="en-US" sz="2400" b="0">
              <a:solidFill>
                <a:srgbClr val="FF0000"/>
              </a:solidFill>
              <a:ea typeface="宋体" panose="02010600030101010101" pitchFamily="2" charset="-122"/>
            </a:endParaRPr>
          </a:p>
        </p:txBody>
      </p:sp>
      <p:sp>
        <p:nvSpPr>
          <p:cNvPr id="13" name="文本框 12"/>
          <p:cNvSpPr txBox="1"/>
          <p:nvPr/>
        </p:nvSpPr>
        <p:spPr>
          <a:xfrm>
            <a:off x="7372985" y="5896610"/>
            <a:ext cx="82740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做功</a:t>
            </a:r>
            <a:endParaRPr lang="zh-CN"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P spid="10" grpId="0"/>
      <p:bldP spid="10" grpId="1"/>
      <p:bldP spid="11" grpId="0"/>
      <p:bldP spid="11" grpId="1"/>
      <p:bldP spid="12" grpId="0"/>
      <p:bldP spid="12" grpId="1"/>
      <p:bldP spid="13" grpId="0"/>
      <p:bldP spid="1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 name="表格 8"/>
          <p:cNvGraphicFramePr/>
          <p:nvPr>
            <p:custDataLst>
              <p:tags r:id="rId1"/>
            </p:custDataLst>
          </p:nvPr>
        </p:nvGraphicFramePr>
        <p:xfrm>
          <a:off x="487363" y="1444625"/>
          <a:ext cx="10911840" cy="4401185"/>
        </p:xfrm>
        <a:graphic>
          <a:graphicData uri="http://schemas.openxmlformats.org/drawingml/2006/table">
            <a:tbl>
              <a:tblPr firstRow="1" bandRow="1">
                <a:tableStyleId>{5940675A-B579-460E-94D1-54222C63F5DA}</a:tableStyleId>
              </a:tblPr>
              <a:tblGrid>
                <a:gridCol w="2182495"/>
                <a:gridCol w="2181225"/>
                <a:gridCol w="2184400"/>
                <a:gridCol w="2182495"/>
                <a:gridCol w="2181225"/>
              </a:tblGrid>
              <a:tr h="424180">
                <a:tc>
                  <a:txBody>
                    <a:bodyPr/>
                    <a:p>
                      <a:pPr indent="0" algn="ctr" fontAlgn="auto">
                        <a:lnSpc>
                          <a:spcPct val="150000"/>
                        </a:lnSpc>
                        <a:buNone/>
                      </a:pPr>
                      <a:r>
                        <a:rPr lang="zh-CN" altLang="en-US" sz="2400" b="0">
                          <a:latin typeface="黑体" panose="02010609060101010101" pitchFamily="49" charset="-122"/>
                          <a:ea typeface="黑体" panose="02010609060101010101" pitchFamily="49" charset="-122"/>
                          <a:cs typeface="Times New Roman" panose="02020603050405020304" pitchFamily="18" charset="0"/>
                        </a:rPr>
                        <a:t>对应冲程</a:t>
                      </a:r>
                      <a:endParaRPr lang="zh-CN"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zh-CN" altLang="en-US" sz="2400" b="0">
                          <a:latin typeface="黑体" panose="02010609060101010101" pitchFamily="49" charset="-122"/>
                          <a:ea typeface="黑体" panose="02010609060101010101" pitchFamily="49" charset="-122"/>
                          <a:cs typeface="Times New Roman" panose="02020603050405020304" pitchFamily="18" charset="0"/>
                        </a:rPr>
                        <a:t>吸气冲程</a:t>
                      </a:r>
                      <a:endParaRPr lang="zh-CN"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zh-CN" altLang="en-US" sz="2400" b="0">
                          <a:latin typeface="黑体" panose="02010609060101010101" pitchFamily="49" charset="-122"/>
                          <a:ea typeface="黑体" panose="02010609060101010101" pitchFamily="49" charset="-122"/>
                          <a:cs typeface="MS Mincho" panose="02020609040205080304" charset="-128"/>
                        </a:rPr>
                        <a:t>压缩冲程</a:t>
                      </a:r>
                      <a:endParaRPr lang="zh-CN" altLang="en-US" sz="2400" b="0">
                        <a:latin typeface="黑体" panose="02010609060101010101" pitchFamily="49" charset="-122"/>
                        <a:ea typeface="黑体" panose="02010609060101010101" pitchFamily="49" charset="-122"/>
                        <a:cs typeface="MS Mincho" panose="02020609040205080304" charset="-128"/>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zh-CN" altLang="en-US" sz="2400" b="0">
                          <a:latin typeface="黑体" panose="02010609060101010101" pitchFamily="49" charset="-122"/>
                          <a:ea typeface="黑体" panose="02010609060101010101" pitchFamily="49" charset="-122"/>
                          <a:cs typeface="MS Mincho" panose="02020609040205080304" charset="-128"/>
                        </a:rPr>
                        <a:t>做功冲程</a:t>
                      </a:r>
                      <a:endParaRPr lang="zh-CN" altLang="en-US" sz="2400" b="0">
                        <a:latin typeface="黑体" panose="02010609060101010101" pitchFamily="49" charset="-122"/>
                        <a:ea typeface="黑体" panose="02010609060101010101" pitchFamily="49" charset="-122"/>
                        <a:cs typeface="MS Mincho" panose="02020609040205080304" charset="-128"/>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zh-CN" altLang="en-US" sz="2400" b="0">
                          <a:latin typeface="黑体" panose="02010609060101010101" pitchFamily="49" charset="-122"/>
                          <a:ea typeface="黑体" panose="02010609060101010101" pitchFamily="49" charset="-122"/>
                          <a:cs typeface="宋体" panose="02010600030101010101" pitchFamily="2" charset="-122"/>
                        </a:rPr>
                        <a:t>排气冲程</a:t>
                      </a:r>
                      <a:endParaRPr lang="zh-CN" altLang="en-US" sz="24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0045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能的转化</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______能转化成____能</a:t>
                      </a:r>
                      <a:endParaRPr lang="en-US" altLang="en-US" sz="2400" b="0">
                        <a:latin typeface="MS Mincho" panose="02020609040205080304" charset="-128"/>
                        <a:ea typeface="MS Mincho" panose="02020609040205080304" charset="-128"/>
                        <a:cs typeface="MS Mincho" panose="02020609040205080304" charset="-128"/>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____能转化成 ______能</a:t>
                      </a:r>
                      <a:endParaRPr lang="en-US" altLang="en-US" sz="2400" b="0">
                        <a:latin typeface="MS Mincho" panose="02020609040205080304" charset="-128"/>
                        <a:ea typeface="MS Mincho" panose="02020609040205080304" charset="-128"/>
                        <a:cs typeface="MS Mincho" panose="02020609040205080304" charset="-128"/>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宋体" panose="02010600030101010101" pitchFamily="2" charset="-122"/>
                          <a:ea typeface="宋体" panose="02010600030101010101" pitchFamily="2" charset="-122"/>
                          <a:cs typeface="宋体" panose="02010600030101010101" pitchFamily="2" charset="-122"/>
                        </a:rPr>
                        <a:t>/</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01090">
                <a:tc rowSpan="2">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黑体" panose="02010609060101010101" pitchFamily="49" charset="-122"/>
                        </a:rPr>
                        <a:t>说明</a:t>
                      </a:r>
                      <a:endParaRPr lang="en-US" sz="2400" b="0">
                        <a:latin typeface="黑体" panose="02010609060101010101" pitchFamily="49" charset="-122"/>
                        <a:ea typeface="黑体" panose="02010609060101010101" pitchFamily="49" charset="-122"/>
                        <a:cs typeface="黑体" panose="02010609060101010101" pitchFamily="49" charset="-122"/>
                      </a:endParaRPr>
                    </a:p>
                    <a:p>
                      <a:pPr indent="0" fontAlgn="auto">
                        <a:lnSpc>
                          <a:spcPct val="150000"/>
                        </a:lnSpc>
                        <a:buNone/>
                      </a:pPr>
                      <a:r>
                        <a:rPr lang="en-US" altLang="zh-CN" sz="2400" b="0">
                          <a:latin typeface="黑体" panose="02010609060101010101" pitchFamily="49" charset="-122"/>
                          <a:ea typeface="黑体" panose="02010609060101010101" pitchFamily="49" charset="-122"/>
                          <a:cs typeface="黑体" panose="02010609060101010101" pitchFamily="49" charset="-122"/>
                        </a:rPr>
                        <a:t> </a:t>
                      </a:r>
                      <a:endParaRPr lang="en-US" sz="24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gridSpan="4">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sym typeface="+mn-ea"/>
                        </a:rPr>
                        <a:t>一个工作循环中</a:t>
                      </a:r>
                      <a:r>
                        <a:rPr lang="en-US" sz="2400" b="0">
                          <a:latin typeface="宋体" panose="02010600030101010101" pitchFamily="2" charset="-122"/>
                          <a:ea typeface="宋体" panose="02010600030101010101" pitchFamily="2" charset="-122"/>
                          <a:cs typeface="宋体" panose="02010600030101010101" pitchFamily="2" charset="-122"/>
                          <a:sym typeface="+mn-ea"/>
                        </a:rPr>
                        <a:t>，</a:t>
                      </a:r>
                      <a:r>
                        <a:rPr lang="en-US" sz="2400" b="0">
                          <a:latin typeface="Times New Roman" panose="02020603050405020304" pitchFamily="18" charset="0"/>
                          <a:cs typeface="Times New Roman" panose="02020603050405020304" pitchFamily="18" charset="0"/>
                          <a:sym typeface="+mn-ea"/>
                        </a:rPr>
                        <a:t>曲轴和飞轮转动______周</a:t>
                      </a:r>
                      <a:r>
                        <a:rPr lang="en-US" sz="2400" b="0">
                          <a:latin typeface="宋体" panose="02010600030101010101" pitchFamily="2" charset="-122"/>
                          <a:ea typeface="宋体" panose="02010600030101010101" pitchFamily="2" charset="-122"/>
                          <a:cs typeface="宋体" panose="02010600030101010101" pitchFamily="2" charset="-122"/>
                          <a:sym typeface="+mn-ea"/>
                        </a:rPr>
                        <a:t>，</a:t>
                      </a:r>
                      <a:r>
                        <a:rPr lang="en-US" sz="2400" b="0">
                          <a:latin typeface="Times New Roman" panose="02020603050405020304" pitchFamily="18" charset="0"/>
                          <a:cs typeface="Times New Roman" panose="02020603050405020304" pitchFamily="18" charset="0"/>
                          <a:sym typeface="+mn-ea"/>
                        </a:rPr>
                        <a:t>活塞往复运动____次</a:t>
                      </a:r>
                      <a:r>
                        <a:rPr lang="en-US" sz="2400" b="0">
                          <a:latin typeface="宋体" panose="02010600030101010101" pitchFamily="2" charset="-122"/>
                          <a:ea typeface="宋体" panose="02010600030101010101" pitchFamily="2" charset="-122"/>
                          <a:cs typeface="宋体" panose="02010600030101010101" pitchFamily="2" charset="-122"/>
                          <a:sym typeface="+mn-ea"/>
                        </a:rPr>
                        <a:t>，</a:t>
                      </a:r>
                      <a:r>
                        <a:rPr lang="en-US" sz="2400" b="0">
                          <a:latin typeface="Times New Roman" panose="02020603050405020304" pitchFamily="18" charset="0"/>
                          <a:cs typeface="Times New Roman" panose="02020603050405020304" pitchFamily="18" charset="0"/>
                          <a:sym typeface="+mn-ea"/>
                        </a:rPr>
                        <a:t>对外做功____次．</a:t>
                      </a:r>
                      <a:r>
                        <a:rPr lang="en-US" altLang="zh-CN" sz="2400" b="0">
                          <a:latin typeface="Times New Roman" panose="02020603050405020304" pitchFamily="18" charset="0"/>
                        </a:rPr>
                        <a:t> </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5100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4">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sym typeface="+mn-ea"/>
                        </a:rPr>
                        <a:t>汽油机和柴油机在构造上有所不同</a:t>
                      </a:r>
                      <a:r>
                        <a:rPr lang="en-US" sz="2400" b="0">
                          <a:latin typeface="宋体" panose="02010600030101010101" pitchFamily="2" charset="-122"/>
                          <a:ea typeface="宋体" panose="02010600030101010101" pitchFamily="2" charset="-122"/>
                          <a:cs typeface="宋体" panose="02010600030101010101" pitchFamily="2" charset="-122"/>
                          <a:sym typeface="+mn-ea"/>
                        </a:rPr>
                        <a:t>，</a:t>
                      </a:r>
                      <a:r>
                        <a:rPr lang="en-US" sz="2400" b="0">
                          <a:latin typeface="Times New Roman" panose="02020603050405020304" pitchFamily="18" charset="0"/>
                          <a:cs typeface="Times New Roman" panose="02020603050405020304" pitchFamily="18" charset="0"/>
                          <a:sym typeface="+mn-ea"/>
                        </a:rPr>
                        <a:t>汽油机顶部有火花塞</a:t>
                      </a:r>
                      <a:r>
                        <a:rPr lang="en-US" sz="2400" b="0">
                          <a:latin typeface="宋体" panose="02010600030101010101" pitchFamily="2" charset="-122"/>
                          <a:ea typeface="宋体" panose="02010600030101010101" pitchFamily="2" charset="-122"/>
                          <a:cs typeface="宋体" panose="02010600030101010101" pitchFamily="2" charset="-122"/>
                          <a:sym typeface="+mn-ea"/>
                        </a:rPr>
                        <a:t>，</a:t>
                      </a:r>
                      <a:r>
                        <a:rPr lang="en-US" sz="2400" b="0">
                          <a:latin typeface="Times New Roman" panose="02020603050405020304" pitchFamily="18" charset="0"/>
                          <a:cs typeface="Times New Roman" panose="02020603050405020304" pitchFamily="18" charset="0"/>
                          <a:sym typeface="+mn-ea"/>
                        </a:rPr>
                        <a:t>而柴油机顶部有喷油嘴</a:t>
                      </a:r>
                      <a:r>
                        <a:rPr lang="en-US" sz="2400" b="0">
                          <a:latin typeface="宋体" panose="02010600030101010101" pitchFamily="2" charset="-122"/>
                          <a:ea typeface="宋体" panose="02010600030101010101" pitchFamily="2" charset="-122"/>
                          <a:cs typeface="宋体" panose="02010600030101010101" pitchFamily="2" charset="-122"/>
                          <a:sym typeface="+mn-ea"/>
                        </a:rPr>
                        <a:t>，</a:t>
                      </a:r>
                      <a:r>
                        <a:rPr lang="en-US" sz="2400" b="0">
                          <a:latin typeface="Times New Roman" panose="02020603050405020304" pitchFamily="18" charset="0"/>
                          <a:cs typeface="Times New Roman" panose="02020603050405020304" pitchFamily="18" charset="0"/>
                          <a:sym typeface="+mn-ea"/>
                        </a:rPr>
                        <a:t>另外</a:t>
                      </a:r>
                      <a:r>
                        <a:rPr lang="en-US" sz="2400" b="0">
                          <a:latin typeface="宋体" panose="02010600030101010101" pitchFamily="2" charset="-122"/>
                          <a:ea typeface="宋体" panose="02010600030101010101" pitchFamily="2" charset="-122"/>
                          <a:cs typeface="宋体" panose="02010600030101010101" pitchFamily="2" charset="-122"/>
                          <a:sym typeface="+mn-ea"/>
                        </a:rPr>
                        <a:t>，</a:t>
                      </a:r>
                      <a:r>
                        <a:rPr lang="en-US" sz="2400" b="0">
                          <a:latin typeface="Times New Roman" panose="02020603050405020304" pitchFamily="18" charset="0"/>
                          <a:cs typeface="Times New Roman" panose="02020603050405020304" pitchFamily="18" charset="0"/>
                          <a:sym typeface="+mn-ea"/>
                        </a:rPr>
                        <a:t>汽油机吸入的是汽油和空气的混合物</a:t>
                      </a:r>
                      <a:r>
                        <a:rPr lang="en-US" sz="2400" b="0">
                          <a:latin typeface="宋体" panose="02010600030101010101" pitchFamily="2" charset="-122"/>
                          <a:ea typeface="宋体" panose="02010600030101010101" pitchFamily="2" charset="-122"/>
                          <a:cs typeface="宋体" panose="02010600030101010101" pitchFamily="2" charset="-122"/>
                          <a:sym typeface="+mn-ea"/>
                        </a:rPr>
                        <a:t>，</a:t>
                      </a:r>
                      <a:r>
                        <a:rPr lang="en-US" sz="2400" b="0">
                          <a:latin typeface="Times New Roman" panose="02020603050405020304" pitchFamily="18" charset="0"/>
                          <a:cs typeface="Times New Roman" panose="02020603050405020304" pitchFamily="18" charset="0"/>
                          <a:sym typeface="+mn-ea"/>
                        </a:rPr>
                        <a:t>柴油机吸入的只有空气</a:t>
                      </a:r>
                      <a:r>
                        <a:rPr lang="en-US" altLang="zh-CN" sz="2400" b="0">
                          <a:latin typeface="Times New Roman" panose="02020603050405020304" pitchFamily="18" charset="0"/>
                        </a:rPr>
                        <a:t>  </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 name="文本框 9"/>
          <p:cNvSpPr txBox="1"/>
          <p:nvPr/>
        </p:nvSpPr>
        <p:spPr>
          <a:xfrm>
            <a:off x="5070475" y="2063750"/>
            <a:ext cx="82740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机械</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11" name="文本框 10"/>
          <p:cNvSpPr txBox="1"/>
          <p:nvPr/>
        </p:nvSpPr>
        <p:spPr>
          <a:xfrm>
            <a:off x="5684520" y="2639695"/>
            <a:ext cx="51879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内</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12" name="文本框 11"/>
          <p:cNvSpPr txBox="1"/>
          <p:nvPr/>
        </p:nvSpPr>
        <p:spPr>
          <a:xfrm>
            <a:off x="7259320" y="2101850"/>
            <a:ext cx="51879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内</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13" name="文本框 12"/>
          <p:cNvSpPr txBox="1"/>
          <p:nvPr/>
        </p:nvSpPr>
        <p:spPr>
          <a:xfrm>
            <a:off x="7204075" y="2639695"/>
            <a:ext cx="82740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机械</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14" name="文本框 13"/>
          <p:cNvSpPr txBox="1"/>
          <p:nvPr/>
        </p:nvSpPr>
        <p:spPr>
          <a:xfrm>
            <a:off x="7702550" y="3198495"/>
            <a:ext cx="38989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2</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15" name="文本框 14"/>
          <p:cNvSpPr txBox="1"/>
          <p:nvPr/>
        </p:nvSpPr>
        <p:spPr>
          <a:xfrm>
            <a:off x="2907030" y="3731895"/>
            <a:ext cx="38989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2</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16" name="文本框 15"/>
          <p:cNvSpPr txBox="1"/>
          <p:nvPr/>
        </p:nvSpPr>
        <p:spPr>
          <a:xfrm>
            <a:off x="5307330" y="3744595"/>
            <a:ext cx="389890" cy="460375"/>
          </a:xfrm>
          <a:prstGeom prst="rect">
            <a:avLst/>
          </a:prstGeom>
          <a:noFill/>
          <a:ln w="9525">
            <a:noFill/>
          </a:ln>
        </p:spPr>
        <p:txBody>
          <a:bodyPr wrap="square">
            <a:spAutoFit/>
          </a:bodyPr>
          <a:p>
            <a:pPr indent="0"/>
            <a:r>
              <a:rPr lang="en-US" altLang="en-US" sz="2400" b="0">
                <a:solidFill>
                  <a:srgbClr val="FF0000"/>
                </a:solidFill>
                <a:latin typeface="Times New Roman" panose="02020603050405020304" pitchFamily="18" charset="0"/>
                <a:ea typeface="宋体" panose="02010600030101010101" pitchFamily="2" charset="-122"/>
              </a:rPr>
              <a:t>1</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P spid="12" grpId="0"/>
      <p:bldP spid="12" grpId="1"/>
      <p:bldP spid="13" grpId="0"/>
      <p:bldP spid="13" grpId="1"/>
      <p:bldP spid="14" grpId="0"/>
      <p:bldP spid="14" grpId="1"/>
      <p:bldP spid="15" grpId="0"/>
      <p:bldP spid="15" grpId="1"/>
      <p:bldP spid="16" grpId="0"/>
      <p:bldP spid="1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887730" y="916305"/>
            <a:ext cx="6099175" cy="521970"/>
            <a:chOff x="894" y="3246"/>
            <a:chExt cx="9605" cy="822"/>
          </a:xfrm>
        </p:grpSpPr>
        <p:sp>
          <p:nvSpPr>
            <p:cNvPr id="20481" name="文本框 4"/>
            <p:cNvSpPr txBox="1"/>
            <p:nvPr/>
          </p:nvSpPr>
          <p:spPr>
            <a:xfrm>
              <a:off x="3894" y="3246"/>
              <a:ext cx="6605"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能量的转化和守恒</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2014.5</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849630" y="1393825"/>
            <a:ext cx="10480675" cy="5077460"/>
          </a:xfrm>
          <a:prstGeom prst="rect">
            <a:avLst/>
          </a:prstGeom>
          <a:noFill/>
          <a:ln w="9525">
            <a:noFill/>
          </a:ln>
        </p:spPr>
        <p:txBody>
          <a:bodyPr wrap="square">
            <a:spAutoFit/>
          </a:bodyPr>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1. </a:t>
            </a:r>
            <a:r>
              <a:rPr sz="2400">
                <a:latin typeface="黑体" panose="02010609060101010101" pitchFamily="49" charset="-122"/>
                <a:ea typeface="黑体" panose="02010609060101010101" pitchFamily="49" charset="-122"/>
                <a:cs typeface="Times New Roman" panose="02020603050405020304" pitchFamily="18" charset="0"/>
              </a:rPr>
              <a:t>能量的转移与转化</a:t>
            </a:r>
            <a:endParaRPr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(1)</a:t>
            </a:r>
            <a:r>
              <a:rPr sz="2400">
                <a:latin typeface="黑体" panose="02010609060101010101" pitchFamily="49" charset="-122"/>
                <a:ea typeface="黑体" panose="02010609060101010101" pitchFamily="49" charset="-122"/>
                <a:cs typeface="Times New Roman" panose="02020603050405020304" pitchFamily="18" charset="0"/>
              </a:rPr>
              <a:t>转移</a:t>
            </a:r>
            <a:r>
              <a:rPr sz="2400">
                <a:latin typeface="Times New Roman" panose="02020603050405020304" pitchFamily="18" charset="0"/>
                <a:ea typeface="宋体" panose="02010600030101010101" pitchFamily="2" charset="-122"/>
                <a:cs typeface="Times New Roman" panose="02020603050405020304" pitchFamily="18" charset="0"/>
              </a:rPr>
              <a:t>：能量由一个物体转移到另一个物体．</a:t>
            </a:r>
            <a:endParaRPr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(2)</a:t>
            </a:r>
            <a:r>
              <a:rPr sz="2400">
                <a:latin typeface="黑体" panose="02010609060101010101" pitchFamily="49" charset="-122"/>
                <a:ea typeface="黑体" panose="02010609060101010101" pitchFamily="49" charset="-122"/>
                <a:cs typeface="Times New Roman" panose="02020603050405020304" pitchFamily="18" charset="0"/>
              </a:rPr>
              <a:t>转化</a:t>
            </a:r>
            <a:r>
              <a:rPr sz="2400">
                <a:latin typeface="Times New Roman" panose="02020603050405020304" pitchFamily="18" charset="0"/>
                <a:ea typeface="宋体" panose="02010600030101010101" pitchFamily="2" charset="-122"/>
                <a:cs typeface="Times New Roman" panose="02020603050405020304" pitchFamily="18" charset="0"/>
              </a:rPr>
              <a:t>：能量由一种形式转化为另一种形式．</a:t>
            </a:r>
            <a:endParaRPr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2. </a:t>
            </a:r>
            <a:r>
              <a:rPr sz="2400">
                <a:latin typeface="黑体" panose="02010609060101010101" pitchFamily="49" charset="-122"/>
                <a:ea typeface="黑体" panose="02010609060101010101" pitchFamily="49" charset="-122"/>
                <a:cs typeface="Times New Roman" panose="02020603050405020304" pitchFamily="18" charset="0"/>
              </a:rPr>
              <a:t>能量守恒定律</a:t>
            </a:r>
            <a:r>
              <a:rPr sz="2400">
                <a:latin typeface="Times New Roman" panose="02020603050405020304" pitchFamily="18" charset="0"/>
                <a:ea typeface="宋体" panose="02010600030101010101" pitchFamily="2" charset="-122"/>
                <a:cs typeface="Times New Roman" panose="02020603050405020304" pitchFamily="18" charset="0"/>
              </a:rPr>
              <a:t>：能量既不会凭空________，也不会凭空产生，它只会从一种形式________为另一种形式，或者从一个物体________到另一个物体，而能的总量________．(2014.5)</a:t>
            </a:r>
            <a:endParaRPr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3. </a:t>
            </a:r>
            <a:r>
              <a:rPr sz="2400">
                <a:latin typeface="黑体" panose="02010609060101010101" pitchFamily="49" charset="-122"/>
                <a:ea typeface="黑体" panose="02010609060101010101" pitchFamily="49" charset="-122"/>
                <a:cs typeface="Times New Roman" panose="02020603050405020304" pitchFamily="18" charset="0"/>
              </a:rPr>
              <a:t>能量转移与转化的方向性</a:t>
            </a:r>
            <a:r>
              <a:rPr sz="2400">
                <a:latin typeface="Times New Roman" panose="02020603050405020304" pitchFamily="18" charset="0"/>
                <a:ea typeface="宋体" panose="02010600030101010101" pitchFamily="2" charset="-122"/>
                <a:cs typeface="Times New Roman" panose="02020603050405020304" pitchFamily="18" charset="0"/>
              </a:rPr>
              <a:t>：能量的转化与转移具有方向性．即能量可以自发地从一种形式转化为另一种形式或从一个物体转移到另一个物体，但是不能自动地逆向转化和转移．</a:t>
            </a:r>
            <a:endParaRPr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5795645" y="3173095"/>
            <a:ext cx="84518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消灭</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2032000" y="3702050"/>
            <a:ext cx="83566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转化</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7543800" y="3702685"/>
            <a:ext cx="8902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转移</a:t>
            </a:r>
            <a:endParaRPr lang="zh-CN" altLang="en-US" sz="2400" b="0">
              <a:solidFill>
                <a:srgbClr val="FF0000"/>
              </a:solidFill>
              <a:ea typeface="宋体" panose="02010600030101010101" pitchFamily="2" charset="-122"/>
            </a:endParaRPr>
          </a:p>
        </p:txBody>
      </p:sp>
      <p:sp>
        <p:nvSpPr>
          <p:cNvPr id="6" name="文本框 5"/>
          <p:cNvSpPr txBox="1"/>
          <p:nvPr/>
        </p:nvSpPr>
        <p:spPr>
          <a:xfrm>
            <a:off x="2230120" y="4283710"/>
            <a:ext cx="14458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不变</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4" grpId="1"/>
      <p:bldP spid="5" grpId="0"/>
      <p:bldP spid="5" grpId="1"/>
      <p:bldP spid="6" grpId="0"/>
      <p:bldP spid="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394460" y="1161415"/>
            <a:ext cx="4036060" cy="648335"/>
            <a:chOff x="1456" y="3050"/>
            <a:chExt cx="6356" cy="1021"/>
          </a:xfrm>
        </p:grpSpPr>
        <p:sp>
          <p:nvSpPr>
            <p:cNvPr id="100" name="文本框 99"/>
            <p:cNvSpPr txBox="1"/>
            <p:nvPr/>
          </p:nvSpPr>
          <p:spPr>
            <a:xfrm>
              <a:off x="3000" y="3132"/>
              <a:ext cx="4812" cy="822"/>
            </a:xfrm>
            <a:prstGeom prst="rect">
              <a:avLst/>
            </a:prstGeom>
            <a:noFill/>
            <a:ln w="9525">
              <a:noFill/>
            </a:ln>
          </p:spPr>
          <p:txBody>
            <a:bodyPr wrap="square">
              <a:spAutoFit/>
            </a:bodyPr>
            <a:p>
              <a:pPr algn="l"/>
              <a:r>
                <a:rPr lang="zh-CN" sz="2800">
                  <a:ea typeface="黑体" panose="02010609060101010101" pitchFamily="49" charset="-122"/>
                </a:rPr>
                <a:t>图片解读</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1"/>
            <a:stretch>
              <a:fillRect/>
            </a:stretch>
          </p:blipFill>
          <p:spPr>
            <a:xfrm>
              <a:off x="1456" y="3050"/>
              <a:ext cx="1243" cy="1021"/>
            </a:xfrm>
            <a:prstGeom prst="rect">
              <a:avLst/>
            </a:prstGeom>
          </p:spPr>
        </p:pic>
      </p:grpSp>
      <p:sp>
        <p:nvSpPr>
          <p:cNvPr id="2" name="文本框 1"/>
          <p:cNvSpPr txBox="1"/>
          <p:nvPr/>
        </p:nvSpPr>
        <p:spPr>
          <a:xfrm>
            <a:off x="1330960" y="2031683"/>
            <a:ext cx="5080000" cy="3969385"/>
          </a:xfrm>
          <a:prstGeom prst="rect">
            <a:avLst/>
          </a:prstGeom>
          <a:noFill/>
          <a:ln w="9525">
            <a:noFill/>
          </a:ln>
        </p:spPr>
        <p:txBody>
          <a:bodyPr>
            <a:spAutoFit/>
          </a:bodyPr>
          <a:p>
            <a:pPr indent="0" fontAlgn="auto">
              <a:lnSpc>
                <a:spcPct val="150000"/>
              </a:lnSpc>
            </a:pPr>
            <a:r>
              <a:rPr lang="zh-CN" sz="2400">
                <a:ea typeface="黑体" panose="02010609060101010101" pitchFamily="49" charset="-122"/>
              </a:rPr>
              <a:t>命题点：分子动理论、热机</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实验中打开酒精灯的盖子就能闻到酒精的气味</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这说明酒精分子在做</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运动</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加热一段时间</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塞子被冲出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这个过程能量的转化与四冲程汽油机的</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冲程相同．</a:t>
            </a:r>
            <a:r>
              <a:rPr lang="en-US" sz="2400">
                <a:latin typeface="Times New Roman" panose="02020603050405020304" pitchFamily="18" charset="0"/>
                <a:cs typeface="楷体_GB2312" charset="0"/>
              </a:rPr>
              <a:t>(</a:t>
            </a:r>
            <a:r>
              <a:rPr lang="en-US" sz="2400">
                <a:latin typeface="Times New Roman" panose="02020603050405020304" pitchFamily="18" charset="0"/>
                <a:cs typeface="楷体_GB2312" charset="0"/>
              </a:rPr>
              <a:t>2019</a:t>
            </a:r>
            <a:r>
              <a:rPr lang="zh-CN" sz="2400">
                <a:cs typeface="楷体_GB2312" charset="0"/>
              </a:rPr>
              <a:t>攀枝花</a:t>
            </a:r>
            <a:r>
              <a:rPr lang="en-US" sz="2400">
                <a:latin typeface="Times New Roman" panose="02020603050405020304" pitchFamily="18" charset="0"/>
                <a:cs typeface="楷体_GB2312" charset="0"/>
              </a:rPr>
              <a:t>19</a:t>
            </a:r>
            <a:r>
              <a:rPr lang="zh-CN" sz="2400">
                <a:cs typeface="楷体_GB2312" charset="0"/>
              </a:rPr>
              <a:t>题</a:t>
            </a:r>
            <a:r>
              <a:rPr lang="en-US" sz="2400">
                <a:latin typeface="Times New Roman" panose="02020603050405020304" pitchFamily="18" charset="0"/>
                <a:cs typeface="楷体_GB2312" charset="0"/>
              </a:rPr>
              <a:t>)</a:t>
            </a:r>
            <a:endParaRPr lang="zh-CN" altLang="en-US" sz="2400"/>
          </a:p>
        </p:txBody>
      </p:sp>
      <p:pic>
        <p:nvPicPr>
          <p:cNvPr id="3" name="图片 -2147481767" descr="C:\Documents and Settings\Administrator\桌面\江西物理(JK)\N376.TIF"/>
          <p:cNvPicPr>
            <a:picLocks noChangeAspect="1"/>
          </p:cNvPicPr>
          <p:nvPr/>
        </p:nvPicPr>
        <p:blipFill>
          <a:blip r:embed="rId2" r:link="rId3"/>
          <a:stretch>
            <a:fillRect/>
          </a:stretch>
        </p:blipFill>
        <p:spPr>
          <a:xfrm>
            <a:off x="7959725" y="2223770"/>
            <a:ext cx="1997075" cy="2698115"/>
          </a:xfrm>
          <a:prstGeom prst="rect">
            <a:avLst/>
          </a:prstGeom>
          <a:noFill/>
          <a:ln w="9525">
            <a:noFill/>
          </a:ln>
        </p:spPr>
      </p:pic>
      <p:sp>
        <p:nvSpPr>
          <p:cNvPr id="4" name="文本框 3"/>
          <p:cNvSpPr txBox="1"/>
          <p:nvPr/>
        </p:nvSpPr>
        <p:spPr>
          <a:xfrm>
            <a:off x="7564755" y="5293995"/>
            <a:ext cx="2786380" cy="368300"/>
          </a:xfrm>
          <a:prstGeom prst="rect">
            <a:avLst/>
          </a:prstGeom>
          <a:noFill/>
          <a:ln w="9525">
            <a:noFill/>
          </a:ln>
        </p:spPr>
        <p:txBody>
          <a:bodyPr wrap="square">
            <a:spAutoFit/>
          </a:bodyPr>
          <a:p>
            <a:pPr indent="0"/>
            <a:r>
              <a:rPr lang="en-US" b="0">
                <a:latin typeface="Times New Roman" panose="02020603050405020304" pitchFamily="18" charset="0"/>
                <a:cs typeface="仿宋_GB2312" charset="0"/>
              </a:rPr>
              <a:t>(RJ</a:t>
            </a:r>
            <a:r>
              <a:rPr lang="zh-CN" b="0">
                <a:cs typeface="仿宋_GB2312" charset="0"/>
              </a:rPr>
              <a:t>九年级</a:t>
            </a:r>
            <a:r>
              <a:rPr lang="en-US" b="0">
                <a:latin typeface="Times New Roman" panose="02020603050405020304" pitchFamily="18" charset="0"/>
                <a:cs typeface="仿宋_GB2312" charset="0"/>
              </a:rPr>
              <a:t>P17</a:t>
            </a:r>
            <a:r>
              <a:rPr lang="zh-CN" b="0">
                <a:cs typeface="仿宋_GB2312" charset="0"/>
              </a:rPr>
              <a:t>图</a:t>
            </a:r>
            <a:r>
              <a:rPr lang="en-US" b="0">
                <a:latin typeface="Times New Roman" panose="02020603050405020304" pitchFamily="18" charset="0"/>
                <a:cs typeface="仿宋_GB2312" charset="0"/>
              </a:rPr>
              <a:t>14.1</a:t>
            </a:r>
            <a:r>
              <a:rPr lang="zh-CN" b="0">
                <a:cs typeface="仿宋_GB2312" charset="0"/>
              </a:rPr>
              <a:t>－</a:t>
            </a:r>
            <a:r>
              <a:rPr lang="en-US" b="0">
                <a:latin typeface="Times New Roman" panose="02020603050405020304" pitchFamily="18" charset="0"/>
                <a:cs typeface="仿宋_GB2312" charset="0"/>
              </a:rPr>
              <a:t>1)</a:t>
            </a:r>
            <a:endParaRPr lang="zh-CN" altLang="en-US"/>
          </a:p>
        </p:txBody>
      </p:sp>
      <p:sp>
        <p:nvSpPr>
          <p:cNvPr id="5" name="文本框 4"/>
          <p:cNvSpPr txBox="1"/>
          <p:nvPr/>
        </p:nvSpPr>
        <p:spPr>
          <a:xfrm>
            <a:off x="2714625" y="3786505"/>
            <a:ext cx="11366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无规则</a:t>
            </a:r>
            <a:endParaRPr lang="zh-CN" altLang="en-US" sz="2400" b="0">
              <a:solidFill>
                <a:srgbClr val="FF0000"/>
              </a:solidFill>
              <a:ea typeface="宋体" panose="02010600030101010101" pitchFamily="2" charset="-122"/>
            </a:endParaRPr>
          </a:p>
        </p:txBody>
      </p:sp>
      <p:sp>
        <p:nvSpPr>
          <p:cNvPr id="8" name="文本框 7"/>
          <p:cNvSpPr txBox="1"/>
          <p:nvPr/>
        </p:nvSpPr>
        <p:spPr>
          <a:xfrm>
            <a:off x="4263390" y="4876800"/>
            <a:ext cx="8083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做功</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616710" y="1523365"/>
            <a:ext cx="4891405" cy="3969385"/>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命题点：热机及其能量转化</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如图所示，该四冲程汽油机正处于</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冲程，将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能转化为</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能，接下来它应该处于</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冲程 ；若该汽油机转速是</a:t>
            </a:r>
            <a:r>
              <a:rPr lang="en-US" sz="2400">
                <a:latin typeface="Times New Roman" panose="02020603050405020304" pitchFamily="18" charset="0"/>
                <a:ea typeface="宋体" panose="02010600030101010101" pitchFamily="2" charset="-122"/>
              </a:rPr>
              <a:t>4 800 </a:t>
            </a:r>
            <a:r>
              <a:rPr lang="zh-CN" sz="2400">
                <a:ea typeface="宋体" panose="02010600030101010101" pitchFamily="2" charset="-122"/>
              </a:rPr>
              <a:t>转</a:t>
            </a:r>
            <a:r>
              <a:rPr lang="en-US" sz="2400">
                <a:latin typeface="Times New Roman" panose="02020603050405020304" pitchFamily="18" charset="0"/>
                <a:ea typeface="宋体" panose="02010600030101010101" pitchFamily="2" charset="-122"/>
              </a:rPr>
              <a:t>/min</a:t>
            </a:r>
            <a:r>
              <a:rPr lang="zh-CN" sz="2400">
                <a:ea typeface="宋体" panose="02010600030101010101" pitchFamily="2" charset="-122"/>
              </a:rPr>
              <a:t>，则它</a:t>
            </a:r>
            <a:r>
              <a:rPr lang="en-US" sz="2400">
                <a:latin typeface="Times New Roman" panose="02020603050405020304" pitchFamily="18" charset="0"/>
                <a:ea typeface="宋体" panose="02010600030101010101" pitchFamily="2" charset="-122"/>
              </a:rPr>
              <a:t>1 s</a:t>
            </a:r>
            <a:r>
              <a:rPr lang="zh-CN" sz="2400">
                <a:ea typeface="宋体" panose="02010600030101010101" pitchFamily="2" charset="-122"/>
              </a:rPr>
              <a:t>对外做功</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次．</a:t>
            </a:r>
            <a:endParaRPr lang="zh-CN" altLang="en-US" sz="2400"/>
          </a:p>
        </p:txBody>
      </p:sp>
      <p:pic>
        <p:nvPicPr>
          <p:cNvPr id="2" name="图片 -2147481766" descr="C:\Documents and Settings\Administrator\桌面\江西物理(JK)\N377.TIF"/>
          <p:cNvPicPr>
            <a:picLocks noChangeAspect="1"/>
          </p:cNvPicPr>
          <p:nvPr/>
        </p:nvPicPr>
        <p:blipFill>
          <a:blip r:embed="rId1" r:link="rId2"/>
          <a:stretch>
            <a:fillRect/>
          </a:stretch>
        </p:blipFill>
        <p:spPr>
          <a:xfrm>
            <a:off x="8252460" y="1749425"/>
            <a:ext cx="1697990" cy="3131185"/>
          </a:xfrm>
          <a:prstGeom prst="rect">
            <a:avLst/>
          </a:prstGeom>
          <a:noFill/>
          <a:ln w="9525">
            <a:noFill/>
          </a:ln>
        </p:spPr>
      </p:pic>
      <p:sp>
        <p:nvSpPr>
          <p:cNvPr id="3" name="文本框 2"/>
          <p:cNvSpPr txBox="1"/>
          <p:nvPr/>
        </p:nvSpPr>
        <p:spPr>
          <a:xfrm>
            <a:off x="7767955" y="5100955"/>
            <a:ext cx="2667635" cy="368300"/>
          </a:xfrm>
          <a:prstGeom prst="rect">
            <a:avLst/>
          </a:prstGeom>
          <a:noFill/>
          <a:ln w="9525">
            <a:noFill/>
          </a:ln>
        </p:spPr>
        <p:txBody>
          <a:bodyPr wrap="square">
            <a:spAutoFit/>
          </a:bodyPr>
          <a:p>
            <a:pPr indent="0"/>
            <a:r>
              <a:rPr lang="en-US" b="0">
                <a:latin typeface="Times New Roman" panose="02020603050405020304" pitchFamily="18" charset="0"/>
                <a:cs typeface="仿宋_GB2312" charset="0"/>
              </a:rPr>
              <a:t>(RJ</a:t>
            </a:r>
            <a:r>
              <a:rPr lang="zh-CN" b="0">
                <a:cs typeface="仿宋_GB2312" charset="0"/>
              </a:rPr>
              <a:t>九年级</a:t>
            </a:r>
            <a:r>
              <a:rPr lang="en-US" b="0">
                <a:latin typeface="Times New Roman" panose="02020603050405020304" pitchFamily="18" charset="0"/>
                <a:cs typeface="仿宋_GB2312" charset="0"/>
              </a:rPr>
              <a:t>P19</a:t>
            </a:r>
            <a:r>
              <a:rPr lang="zh-CN" b="0">
                <a:cs typeface="仿宋_GB2312" charset="0"/>
              </a:rPr>
              <a:t>图</a:t>
            </a:r>
            <a:r>
              <a:rPr lang="en-US" b="0">
                <a:latin typeface="Times New Roman" panose="02020603050405020304" pitchFamily="18" charset="0"/>
                <a:cs typeface="仿宋_GB2312" charset="0"/>
              </a:rPr>
              <a:t>14.1</a:t>
            </a:r>
            <a:r>
              <a:rPr lang="zh-CN" b="0">
                <a:cs typeface="仿宋_GB2312" charset="0"/>
              </a:rPr>
              <a:t>－</a:t>
            </a:r>
            <a:r>
              <a:rPr lang="en-US" b="0">
                <a:latin typeface="Times New Roman" panose="02020603050405020304" pitchFamily="18" charset="0"/>
                <a:cs typeface="仿宋_GB2312" charset="0"/>
              </a:rPr>
              <a:t>4)</a:t>
            </a:r>
            <a:endParaRPr lang="zh-CN" altLang="en-US"/>
          </a:p>
        </p:txBody>
      </p:sp>
      <p:sp>
        <p:nvSpPr>
          <p:cNvPr id="4" name="文本框 3"/>
          <p:cNvSpPr txBox="1"/>
          <p:nvPr/>
        </p:nvSpPr>
        <p:spPr>
          <a:xfrm>
            <a:off x="2030095" y="2765425"/>
            <a:ext cx="8540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压缩</a:t>
            </a:r>
            <a:endParaRPr lang="zh-CN" altLang="en-US" sz="2400" b="0">
              <a:solidFill>
                <a:srgbClr val="FF0000"/>
              </a:solidFill>
              <a:ea typeface="宋体" panose="02010600030101010101" pitchFamily="2" charset="-122"/>
            </a:endParaRPr>
          </a:p>
        </p:txBody>
      </p:sp>
      <p:sp>
        <p:nvSpPr>
          <p:cNvPr id="5" name="文本框 4"/>
          <p:cNvSpPr txBox="1"/>
          <p:nvPr/>
        </p:nvSpPr>
        <p:spPr>
          <a:xfrm>
            <a:off x="4380865" y="2765425"/>
            <a:ext cx="7994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机械</a:t>
            </a:r>
            <a:endParaRPr lang="zh-CN" altLang="en-US" sz="2400" b="0">
              <a:solidFill>
                <a:srgbClr val="FF0000"/>
              </a:solidFill>
              <a:ea typeface="宋体" panose="02010600030101010101" pitchFamily="2" charset="-122"/>
            </a:endParaRPr>
          </a:p>
        </p:txBody>
      </p:sp>
      <p:sp>
        <p:nvSpPr>
          <p:cNvPr id="6" name="文本框 5"/>
          <p:cNvSpPr txBox="1"/>
          <p:nvPr/>
        </p:nvSpPr>
        <p:spPr>
          <a:xfrm>
            <a:off x="2118360" y="3297555"/>
            <a:ext cx="4724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内</a:t>
            </a:r>
            <a:endParaRPr lang="zh-CN" altLang="en-US" sz="2400" b="0">
              <a:solidFill>
                <a:srgbClr val="FF0000"/>
              </a:solidFill>
              <a:ea typeface="宋体" panose="02010600030101010101" pitchFamily="2" charset="-122"/>
            </a:endParaRPr>
          </a:p>
        </p:txBody>
      </p:sp>
      <p:sp>
        <p:nvSpPr>
          <p:cNvPr id="7" name="文本框 6"/>
          <p:cNvSpPr txBox="1"/>
          <p:nvPr/>
        </p:nvSpPr>
        <p:spPr>
          <a:xfrm>
            <a:off x="2023110" y="3860165"/>
            <a:ext cx="8451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做功</a:t>
            </a:r>
            <a:endParaRPr lang="zh-CN" altLang="en-US" sz="2400" b="0">
              <a:solidFill>
                <a:srgbClr val="FF0000"/>
              </a:solidFill>
              <a:ea typeface="宋体" panose="02010600030101010101" pitchFamily="2" charset="-122"/>
            </a:endParaRPr>
          </a:p>
        </p:txBody>
      </p:sp>
      <p:sp>
        <p:nvSpPr>
          <p:cNvPr id="8" name="文本框 7"/>
          <p:cNvSpPr txBox="1"/>
          <p:nvPr/>
        </p:nvSpPr>
        <p:spPr>
          <a:xfrm>
            <a:off x="2109470" y="4928235"/>
            <a:ext cx="51752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40</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91260" y="1505903"/>
            <a:ext cx="5080000" cy="3969385"/>
          </a:xfrm>
          <a:prstGeom prst="rect">
            <a:avLst/>
          </a:prstGeom>
          <a:noFill/>
          <a:ln w="9525">
            <a:noFill/>
          </a:ln>
        </p:spPr>
        <p:txBody>
          <a:bodyPr>
            <a:spAutoFit/>
          </a:bodyPr>
          <a:p>
            <a:pPr indent="0" fontAlgn="auto">
              <a:lnSpc>
                <a:spcPct val="150000"/>
              </a:lnSpc>
            </a:pPr>
            <a:r>
              <a:rPr lang="zh-CN" sz="2400">
                <a:ea typeface="黑体" panose="02010609060101010101" pitchFamily="49" charset="-122"/>
              </a:rPr>
              <a:t>命题点：能量转化</a:t>
            </a:r>
            <a:r>
              <a:rPr lang="en-US" sz="2400">
                <a:latin typeface="Times New Roman" panose="02020603050405020304" pitchFamily="18" charset="0"/>
                <a:ea typeface="宋体" panose="02010600030101010101" pitchFamily="2" charset="-122"/>
              </a:rPr>
              <a:t>3. </a:t>
            </a:r>
            <a:r>
              <a:rPr lang="zh-CN" sz="2400">
                <a:ea typeface="宋体" panose="02010600030101010101" pitchFamily="2" charset="-122"/>
              </a:rPr>
              <a:t>如图所示是小球在地面弹跳的频闪照片</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分析图片可知小球弹起的高度逐渐减小．小球在下落时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它的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能减小</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小球在上升时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它的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能减小</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小球弹跳过程中有一部分机械能转化为</a:t>
            </a:r>
            <a:r>
              <a:rPr lang="en-US" sz="2400">
                <a:latin typeface="Times New Roman" panose="02020603050405020304" pitchFamily="18" charset="0"/>
                <a:ea typeface="宋体" panose="02010600030101010101" pitchFamily="2" charset="-122"/>
              </a:rPr>
              <a:t>________.</a:t>
            </a:r>
            <a:endParaRPr lang="zh-CN" altLang="en-US" sz="2400"/>
          </a:p>
        </p:txBody>
      </p:sp>
      <p:pic>
        <p:nvPicPr>
          <p:cNvPr id="2" name="图片 -2147481765" descr="C:\Documents and Settings\Administrator\桌面\江西物理(JK)\N378.TIF"/>
          <p:cNvPicPr>
            <a:picLocks noChangeAspect="1"/>
          </p:cNvPicPr>
          <p:nvPr/>
        </p:nvPicPr>
        <p:blipFill>
          <a:blip r:embed="rId1" r:link="rId2"/>
          <a:stretch>
            <a:fillRect/>
          </a:stretch>
        </p:blipFill>
        <p:spPr>
          <a:xfrm>
            <a:off x="7298055" y="2075180"/>
            <a:ext cx="3750945" cy="2653665"/>
          </a:xfrm>
          <a:prstGeom prst="rect">
            <a:avLst/>
          </a:prstGeom>
          <a:noFill/>
          <a:ln w="9525">
            <a:noFill/>
          </a:ln>
        </p:spPr>
      </p:pic>
      <p:sp>
        <p:nvSpPr>
          <p:cNvPr id="3" name="文本框 2"/>
          <p:cNvSpPr txBox="1"/>
          <p:nvPr/>
        </p:nvSpPr>
        <p:spPr>
          <a:xfrm>
            <a:off x="7844790" y="5135880"/>
            <a:ext cx="2657475" cy="368300"/>
          </a:xfrm>
          <a:prstGeom prst="rect">
            <a:avLst/>
          </a:prstGeom>
          <a:noFill/>
          <a:ln w="9525">
            <a:noFill/>
          </a:ln>
        </p:spPr>
        <p:txBody>
          <a:bodyPr wrap="square">
            <a:spAutoFit/>
          </a:bodyPr>
          <a:p>
            <a:pPr indent="0"/>
            <a:r>
              <a:rPr lang="en-US" b="0">
                <a:latin typeface="Times New Roman" panose="02020603050405020304" pitchFamily="18" charset="0"/>
                <a:cs typeface="仿宋_GB2312" charset="0"/>
              </a:rPr>
              <a:t>(RJ</a:t>
            </a:r>
            <a:r>
              <a:rPr lang="zh-CN" b="0">
                <a:cs typeface="仿宋_GB2312" charset="0"/>
              </a:rPr>
              <a:t>九年级</a:t>
            </a:r>
            <a:r>
              <a:rPr lang="en-US" b="0">
                <a:latin typeface="Times New Roman" panose="02020603050405020304" pitchFamily="18" charset="0"/>
                <a:cs typeface="仿宋_GB2312" charset="0"/>
              </a:rPr>
              <a:t>P28</a:t>
            </a:r>
            <a:r>
              <a:rPr lang="zh-CN" b="0">
                <a:cs typeface="仿宋_GB2312" charset="0"/>
              </a:rPr>
              <a:t>图</a:t>
            </a:r>
            <a:r>
              <a:rPr lang="en-US" b="0">
                <a:latin typeface="Times New Roman" panose="02020603050405020304" pitchFamily="18" charset="0"/>
                <a:cs typeface="仿宋_GB2312" charset="0"/>
              </a:rPr>
              <a:t>14.3</a:t>
            </a:r>
            <a:r>
              <a:rPr lang="zh-CN" b="0">
                <a:cs typeface="仿宋_GB2312" charset="0"/>
              </a:rPr>
              <a:t>－</a:t>
            </a:r>
            <a:r>
              <a:rPr lang="en-US" b="0">
                <a:latin typeface="Times New Roman" panose="02020603050405020304" pitchFamily="18" charset="0"/>
                <a:cs typeface="仿宋_GB2312" charset="0"/>
              </a:rPr>
              <a:t>2)</a:t>
            </a:r>
            <a:endParaRPr lang="zh-CN" altLang="en-US"/>
          </a:p>
        </p:txBody>
      </p:sp>
      <p:sp>
        <p:nvSpPr>
          <p:cNvPr id="4" name="文本框 3"/>
          <p:cNvSpPr txBox="1"/>
          <p:nvPr/>
        </p:nvSpPr>
        <p:spPr>
          <a:xfrm>
            <a:off x="1317625" y="3812540"/>
            <a:ext cx="12198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重力势</a:t>
            </a:r>
            <a:endParaRPr lang="zh-CN" altLang="en-US" sz="2400" b="0">
              <a:solidFill>
                <a:srgbClr val="FF0000"/>
              </a:solidFill>
              <a:ea typeface="宋体" panose="02010600030101010101" pitchFamily="2" charset="-122"/>
            </a:endParaRPr>
          </a:p>
        </p:txBody>
      </p:sp>
      <p:sp>
        <p:nvSpPr>
          <p:cNvPr id="5" name="文本框 4"/>
          <p:cNvSpPr txBox="1"/>
          <p:nvPr/>
        </p:nvSpPr>
        <p:spPr>
          <a:xfrm>
            <a:off x="1984375" y="4357370"/>
            <a:ext cx="5530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动</a:t>
            </a:r>
            <a:endParaRPr lang="zh-CN" altLang="en-US" sz="2400" b="0">
              <a:solidFill>
                <a:srgbClr val="FF0000"/>
              </a:solidFill>
              <a:ea typeface="宋体" panose="02010600030101010101" pitchFamily="2" charset="-122"/>
            </a:endParaRPr>
          </a:p>
        </p:txBody>
      </p:sp>
      <p:sp>
        <p:nvSpPr>
          <p:cNvPr id="6" name="文本框 5"/>
          <p:cNvSpPr txBox="1"/>
          <p:nvPr/>
        </p:nvSpPr>
        <p:spPr>
          <a:xfrm>
            <a:off x="4569460" y="4890135"/>
            <a:ext cx="9093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内能</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tags/tag1.xml><?xml version="1.0" encoding="utf-8"?>
<p:tagLst xmlns:p="http://schemas.openxmlformats.org/presentationml/2006/main">
  <p:tag name="KSO_WM_SLIDE_ITEM_CNT" val="4"/>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p="http://schemas.openxmlformats.org/presentationml/2006/main">
  <p:tag name="KSO_WM_SLIDE_ITEM_CNT" val="4"/>
</p:tagLst>
</file>

<file path=ppt/tags/tag5.xml><?xml version="1.0" encoding="utf-8"?>
<p:tagLst xmlns:p="http://schemas.openxmlformats.org/presentationml/2006/main">
  <p:tag name="KSO_WM_UNIT_TABLE_BEAUTIFY" val="smartTable{9e7c56ba-a7ad-4b6c-a76b-e1ec64075ed0}"/>
</p:tagLst>
</file>

<file path=ppt/tags/tag6.xml><?xml version="1.0" encoding="utf-8"?>
<p:tagLst xmlns:p="http://schemas.openxmlformats.org/presentationml/2006/main">
  <p:tag name="KSO_WM_UNIT_TABLE_BEAUTIFY" val="smartTable{f71b82dc-5c7c-4480-99e4-72ea712f373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2650</Words>
  <Application>WPS 演示</Application>
  <PresentationFormat>宽屏</PresentationFormat>
  <Paragraphs>304</Paragraphs>
  <Slides>18</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18</vt:i4>
      </vt:variant>
    </vt:vector>
  </HeadingPairs>
  <TitlesOfParts>
    <vt:vector size="30" baseType="lpstr">
      <vt:lpstr>Arial</vt:lpstr>
      <vt:lpstr>宋体</vt:lpstr>
      <vt:lpstr>Wingdings</vt:lpstr>
      <vt:lpstr>Times New Roman</vt:lpstr>
      <vt:lpstr>黑体</vt:lpstr>
      <vt:lpstr>微软雅黑</vt:lpstr>
      <vt:lpstr>MS Mincho</vt:lpstr>
      <vt:lpstr>楷体_GB2312</vt:lpstr>
      <vt:lpstr>新宋体</vt:lpstr>
      <vt:lpstr>仿宋_GB2312</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4</cp:revision>
  <dcterms:created xsi:type="dcterms:W3CDTF">2019-11-26T04:16:00Z</dcterms:created>
  <dcterms:modified xsi:type="dcterms:W3CDTF">2020-01-10T16:12:23Z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